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9"/>
  </p:notesMasterIdLst>
  <p:sldIdLst>
    <p:sldId id="256" r:id="rId2"/>
    <p:sldId id="275" r:id="rId3"/>
    <p:sldId id="278" r:id="rId4"/>
    <p:sldId id="279" r:id="rId5"/>
    <p:sldId id="280" r:id="rId6"/>
    <p:sldId id="281" r:id="rId7"/>
    <p:sldId id="282" r:id="rId8"/>
    <p:sldId id="283" r:id="rId9"/>
    <p:sldId id="284" r:id="rId10"/>
    <p:sldId id="286" r:id="rId11"/>
    <p:sldId id="265" r:id="rId12"/>
    <p:sldId id="267" r:id="rId13"/>
    <p:sldId id="287" r:id="rId14"/>
    <p:sldId id="268" r:id="rId15"/>
    <p:sldId id="288" r:id="rId16"/>
    <p:sldId id="269" r:id="rId17"/>
    <p:sldId id="270" r:id="rId1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AED1E3-4EF9-F24C-BF40-CFB2168D56D3}" v="2" dt="2020-11-06T20:47:53.572"/>
  </p1510:revLst>
</p1510:revInfo>
</file>

<file path=ppt/tableStyles.xml><?xml version="1.0" encoding="utf-8"?>
<a:tblStyleLst xmlns:a="http://schemas.openxmlformats.org/drawingml/2006/main" def="{B8799D8A-CE1B-4F08-9782-8FE208FB6F05}">
  <a:tblStyle styleId="{B8799D8A-CE1B-4F08-9782-8FE208FB6F05}"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C240ADA2-9D12-46C0-9B61-B2E73CE05E15}"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705"/>
  </p:normalViewPr>
  <p:slideViewPr>
    <p:cSldViewPr snapToGrid="0">
      <p:cViewPr varScale="1">
        <p:scale>
          <a:sx n="138" d="100"/>
          <a:sy n="138" d="100"/>
        </p:scale>
        <p:origin x="1424" y="1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64e0fb3e19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64e0fb3e19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385131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64e1841b0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64e1841b0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96218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64e1841b0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64e1841b0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644945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64e1841b0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64e1841b0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839184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64e1841b0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64e1841b0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62119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64e1841b0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64e1841b0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79033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64e1841b0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64e1841b0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718842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64e1841b0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64e1841b0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385885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64dee8d10d_0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64dee8d10d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85232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64dee8d10d_0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64dee8d10d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64dee8d10d_0_2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64dee8d10d_0_2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64dee8d10d_0_1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64dee8d10d_0_1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321273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64dee8d10d_0_1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64dee8d10d_0_1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64dee8d10d_0_1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64dee8d10d_0_1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076731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64e0fb3e1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64e0fb3e1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64e0fb3e19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64e0fb3e19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11" name="Google Shape;162;p22"/>
          <p:cNvSpPr txBox="1"/>
          <p:nvPr/>
        </p:nvSpPr>
        <p:spPr>
          <a:xfrm>
            <a:off x="1882972" y="1959373"/>
            <a:ext cx="5509345" cy="1411788"/>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dirty="0"/>
              <a:t>COVER SLIDE FOR CAMPAIGN #2</a:t>
            </a:r>
          </a:p>
          <a:p>
            <a:pPr marL="0" lvl="0" indent="0" algn="ctr" rtl="0">
              <a:spcBef>
                <a:spcPts val="0"/>
              </a:spcBef>
              <a:spcAft>
                <a:spcPts val="0"/>
              </a:spcAft>
              <a:buNone/>
            </a:pPr>
            <a:r>
              <a:rPr lang="en" sz="1200" dirty="0"/>
              <a:t>[adapt this page so it visually showcases Campaign #2. Include things like the theme name, an image or two that represents the campaign, your company name and logo, campaign dates, etc. Make this cover slide your own.]</a:t>
            </a:r>
          </a:p>
          <a:p>
            <a:pPr marL="0" lvl="0" indent="0" algn="ctr" rtl="0">
              <a:spcBef>
                <a:spcPts val="0"/>
              </a:spcBef>
              <a:spcAft>
                <a:spcPts val="0"/>
              </a:spcAft>
              <a:buNone/>
            </a:pPr>
            <a:endParaRPr lang="en" sz="1200" dirty="0"/>
          </a:p>
          <a:p>
            <a:pPr marL="0" lvl="0" indent="0" algn="ctr" rtl="0">
              <a:spcBef>
                <a:spcPts val="0"/>
              </a:spcBef>
              <a:spcAft>
                <a:spcPts val="0"/>
              </a:spcAft>
              <a:buNone/>
            </a:pPr>
            <a:r>
              <a:rPr lang="en" sz="1050" dirty="0"/>
              <a:t>Pro Tip: Canva has a lot of beautiful designs in their “presentation” category. Check it out for inspiration. You can save a single slide as a jpeg and place it in your Part 5 template.</a:t>
            </a:r>
            <a:endParaRPr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27"/>
          <p:cNvSpPr txBox="1">
            <a:spLocks noGrp="1"/>
          </p:cNvSpPr>
          <p:nvPr>
            <p:ph type="title"/>
          </p:nvPr>
        </p:nvSpPr>
        <p:spPr>
          <a:xfrm>
            <a:off x="224150" y="163307"/>
            <a:ext cx="4210800" cy="49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b="1" dirty="0">
                <a:latin typeface="Calibri"/>
                <a:ea typeface="Calibri"/>
                <a:cs typeface="Calibri"/>
                <a:sym typeface="Calibri"/>
              </a:rPr>
              <a:t>Campaign #2 Overview</a:t>
            </a:r>
            <a:endParaRPr sz="3000" b="1" dirty="0">
              <a:latin typeface="Calibri"/>
              <a:ea typeface="Calibri"/>
              <a:cs typeface="Calibri"/>
              <a:sym typeface="Calibri"/>
            </a:endParaRPr>
          </a:p>
        </p:txBody>
      </p:sp>
      <p:sp>
        <p:nvSpPr>
          <p:cNvPr id="5" name="Google Shape;162;p22"/>
          <p:cNvSpPr txBox="1"/>
          <p:nvPr/>
        </p:nvSpPr>
        <p:spPr>
          <a:xfrm>
            <a:off x="1961663" y="2181690"/>
            <a:ext cx="4946574" cy="1049781"/>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dirty="0"/>
              <a:t>[Include a write-up about how your team approached campaign 2 and including what you learned from campaign 1]</a:t>
            </a:r>
            <a:endParaRPr sz="1200" dirty="0"/>
          </a:p>
        </p:txBody>
      </p:sp>
    </p:spTree>
    <p:extLst>
      <p:ext uri="{BB962C8B-B14F-4D97-AF65-F5344CB8AC3E}">
        <p14:creationId xmlns:p14="http://schemas.microsoft.com/office/powerpoint/2010/main" val="3003877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9"/>
          <p:cNvSpPr txBox="1">
            <a:spLocks noGrp="1"/>
          </p:cNvSpPr>
          <p:nvPr>
            <p:ph type="title"/>
          </p:nvPr>
        </p:nvSpPr>
        <p:spPr>
          <a:xfrm>
            <a:off x="640725" y="166175"/>
            <a:ext cx="4210800" cy="49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b="1" dirty="0">
                <a:latin typeface="Calibri"/>
                <a:ea typeface="Calibri"/>
                <a:cs typeface="Calibri"/>
                <a:sym typeface="Calibri"/>
              </a:rPr>
              <a:t>Blog Post #1</a:t>
            </a:r>
            <a:endParaRPr sz="3000" b="1" dirty="0">
              <a:latin typeface="Calibri"/>
              <a:ea typeface="Calibri"/>
              <a:cs typeface="Calibri"/>
              <a:sym typeface="Calibri"/>
            </a:endParaRPr>
          </a:p>
        </p:txBody>
      </p:sp>
      <p:sp>
        <p:nvSpPr>
          <p:cNvPr id="131" name="Google Shape;131;p19"/>
          <p:cNvSpPr/>
          <p:nvPr/>
        </p:nvSpPr>
        <p:spPr>
          <a:xfrm>
            <a:off x="270797" y="1214580"/>
            <a:ext cx="4434800" cy="3511656"/>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2" name="Google Shape;132;p19"/>
          <p:cNvPicPr preferRelativeResize="0"/>
          <p:nvPr/>
        </p:nvPicPr>
        <p:blipFill>
          <a:blip r:embed="rId3">
            <a:alphaModFix/>
          </a:blip>
          <a:stretch>
            <a:fillRect/>
          </a:stretch>
        </p:blipFill>
        <p:spPr>
          <a:xfrm>
            <a:off x="149625" y="285475"/>
            <a:ext cx="491100" cy="491100"/>
          </a:xfrm>
          <a:prstGeom prst="rect">
            <a:avLst/>
          </a:prstGeom>
          <a:noFill/>
          <a:ln>
            <a:noFill/>
          </a:ln>
        </p:spPr>
      </p:pic>
      <p:sp>
        <p:nvSpPr>
          <p:cNvPr id="133" name="Google Shape;133;p19"/>
          <p:cNvSpPr txBox="1"/>
          <p:nvPr/>
        </p:nvSpPr>
        <p:spPr>
          <a:xfrm>
            <a:off x="270797" y="2720730"/>
            <a:ext cx="4434800" cy="701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100" dirty="0">
                <a:latin typeface="Calibri"/>
                <a:ea typeface="Calibri"/>
                <a:cs typeface="Calibri"/>
                <a:sym typeface="Calibri"/>
              </a:rPr>
              <a:t>[insert screenshot of post]</a:t>
            </a:r>
            <a:endParaRPr sz="1100" dirty="0">
              <a:latin typeface="Calibri"/>
              <a:ea typeface="Calibri"/>
              <a:cs typeface="Calibri"/>
              <a:sym typeface="Calibri"/>
            </a:endParaRPr>
          </a:p>
        </p:txBody>
      </p:sp>
      <p:sp>
        <p:nvSpPr>
          <p:cNvPr id="6" name="Google Shape;85;p15"/>
          <p:cNvSpPr/>
          <p:nvPr/>
        </p:nvSpPr>
        <p:spPr>
          <a:xfrm>
            <a:off x="5049784" y="166175"/>
            <a:ext cx="2408635" cy="299155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87;p15"/>
          <p:cNvSpPr txBox="1"/>
          <p:nvPr/>
        </p:nvSpPr>
        <p:spPr>
          <a:xfrm>
            <a:off x="5393969" y="1379445"/>
            <a:ext cx="1720263" cy="565009"/>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50" dirty="0"/>
              <a:t>[insert screenshot of social media post]</a:t>
            </a:r>
            <a:endParaRPr sz="1050" dirty="0"/>
          </a:p>
        </p:txBody>
      </p:sp>
      <p:sp>
        <p:nvSpPr>
          <p:cNvPr id="8" name="Google Shape;85;p15"/>
          <p:cNvSpPr/>
          <p:nvPr/>
        </p:nvSpPr>
        <p:spPr>
          <a:xfrm>
            <a:off x="6452360" y="1910440"/>
            <a:ext cx="2408635" cy="2991550"/>
          </a:xfrm>
          <a:prstGeom prst="rect">
            <a:avLst/>
          </a:prstGeom>
          <a:solidFill>
            <a:schemeClr val="bg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87;p15"/>
          <p:cNvSpPr txBox="1"/>
          <p:nvPr/>
        </p:nvSpPr>
        <p:spPr>
          <a:xfrm>
            <a:off x="6796545" y="3123710"/>
            <a:ext cx="1720263" cy="565009"/>
          </a:xfrm>
          <a:prstGeom prst="rect">
            <a:avLst/>
          </a:prstGeom>
          <a:solidFill>
            <a:schemeClr val="bg1"/>
          </a:solidFill>
          <a:ln>
            <a:noFill/>
          </a:ln>
        </p:spPr>
        <p:txBody>
          <a:bodyPr spcFirstLastPara="1" wrap="square" lIns="91425" tIns="91425" rIns="91425" bIns="91425" anchor="t" anchorCtr="0">
            <a:noAutofit/>
          </a:bodyPr>
          <a:lstStyle/>
          <a:p>
            <a:pPr lvl="0" algn="ctr"/>
            <a:r>
              <a:rPr lang="en-US" sz="1050" dirty="0"/>
              <a:t>[insert screenshot of social media post]</a:t>
            </a:r>
          </a:p>
        </p:txBody>
      </p:sp>
    </p:spTree>
    <p:extLst>
      <p:ext uri="{BB962C8B-B14F-4D97-AF65-F5344CB8AC3E}">
        <p14:creationId xmlns:p14="http://schemas.microsoft.com/office/powerpoint/2010/main" val="3837618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9"/>
          <p:cNvSpPr txBox="1">
            <a:spLocks noGrp="1"/>
          </p:cNvSpPr>
          <p:nvPr>
            <p:ph type="title"/>
          </p:nvPr>
        </p:nvSpPr>
        <p:spPr>
          <a:xfrm>
            <a:off x="640725" y="166175"/>
            <a:ext cx="4210800" cy="49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b="1" dirty="0">
                <a:latin typeface="Calibri"/>
                <a:ea typeface="Calibri"/>
                <a:cs typeface="Calibri"/>
                <a:sym typeface="Calibri"/>
              </a:rPr>
              <a:t>Blog Post #2</a:t>
            </a:r>
            <a:endParaRPr sz="3000" b="1" dirty="0">
              <a:latin typeface="Calibri"/>
              <a:ea typeface="Calibri"/>
              <a:cs typeface="Calibri"/>
              <a:sym typeface="Calibri"/>
            </a:endParaRPr>
          </a:p>
        </p:txBody>
      </p:sp>
      <p:sp>
        <p:nvSpPr>
          <p:cNvPr id="131" name="Google Shape;131;p19"/>
          <p:cNvSpPr/>
          <p:nvPr/>
        </p:nvSpPr>
        <p:spPr>
          <a:xfrm>
            <a:off x="270797" y="1214580"/>
            <a:ext cx="4434800" cy="3511656"/>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2" name="Google Shape;132;p19"/>
          <p:cNvPicPr preferRelativeResize="0"/>
          <p:nvPr/>
        </p:nvPicPr>
        <p:blipFill>
          <a:blip r:embed="rId3">
            <a:alphaModFix/>
          </a:blip>
          <a:stretch>
            <a:fillRect/>
          </a:stretch>
        </p:blipFill>
        <p:spPr>
          <a:xfrm>
            <a:off x="149625" y="285475"/>
            <a:ext cx="491100" cy="491100"/>
          </a:xfrm>
          <a:prstGeom prst="rect">
            <a:avLst/>
          </a:prstGeom>
          <a:noFill/>
          <a:ln>
            <a:noFill/>
          </a:ln>
        </p:spPr>
      </p:pic>
      <p:sp>
        <p:nvSpPr>
          <p:cNvPr id="133" name="Google Shape;133;p19"/>
          <p:cNvSpPr txBox="1"/>
          <p:nvPr/>
        </p:nvSpPr>
        <p:spPr>
          <a:xfrm>
            <a:off x="270797" y="2720730"/>
            <a:ext cx="4434800" cy="701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100" dirty="0">
                <a:latin typeface="Calibri"/>
                <a:ea typeface="Calibri"/>
                <a:cs typeface="Calibri"/>
                <a:sym typeface="Calibri"/>
              </a:rPr>
              <a:t>[insert screenshot of post]</a:t>
            </a:r>
            <a:endParaRPr sz="1100" dirty="0">
              <a:latin typeface="Calibri"/>
              <a:ea typeface="Calibri"/>
              <a:cs typeface="Calibri"/>
              <a:sym typeface="Calibri"/>
            </a:endParaRPr>
          </a:p>
        </p:txBody>
      </p:sp>
      <p:sp>
        <p:nvSpPr>
          <p:cNvPr id="6" name="Google Shape;85;p15"/>
          <p:cNvSpPr/>
          <p:nvPr/>
        </p:nvSpPr>
        <p:spPr>
          <a:xfrm>
            <a:off x="5049784" y="166175"/>
            <a:ext cx="2408635" cy="299155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87;p15"/>
          <p:cNvSpPr txBox="1"/>
          <p:nvPr/>
        </p:nvSpPr>
        <p:spPr>
          <a:xfrm>
            <a:off x="5393969" y="1379445"/>
            <a:ext cx="1720263" cy="565009"/>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50" dirty="0"/>
              <a:t>[insert screenshot of social media post]</a:t>
            </a:r>
            <a:endParaRPr sz="1050" dirty="0"/>
          </a:p>
        </p:txBody>
      </p:sp>
      <p:sp>
        <p:nvSpPr>
          <p:cNvPr id="8" name="Google Shape;85;p15"/>
          <p:cNvSpPr/>
          <p:nvPr/>
        </p:nvSpPr>
        <p:spPr>
          <a:xfrm>
            <a:off x="6452360" y="1910440"/>
            <a:ext cx="2408635" cy="2991550"/>
          </a:xfrm>
          <a:prstGeom prst="rect">
            <a:avLst/>
          </a:prstGeom>
          <a:solidFill>
            <a:schemeClr val="bg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87;p15"/>
          <p:cNvSpPr txBox="1"/>
          <p:nvPr/>
        </p:nvSpPr>
        <p:spPr>
          <a:xfrm>
            <a:off x="6796545" y="3123710"/>
            <a:ext cx="1720263" cy="565009"/>
          </a:xfrm>
          <a:prstGeom prst="rect">
            <a:avLst/>
          </a:prstGeom>
          <a:solidFill>
            <a:schemeClr val="bg1"/>
          </a:solidFill>
          <a:ln>
            <a:noFill/>
          </a:ln>
        </p:spPr>
        <p:txBody>
          <a:bodyPr spcFirstLastPara="1" wrap="square" lIns="91425" tIns="91425" rIns="91425" bIns="91425" anchor="t" anchorCtr="0">
            <a:noAutofit/>
          </a:bodyPr>
          <a:lstStyle/>
          <a:p>
            <a:pPr lvl="0" algn="ctr"/>
            <a:r>
              <a:rPr lang="en-US" sz="1050" dirty="0"/>
              <a:t>[insert screenshot of social media post]</a:t>
            </a:r>
          </a:p>
        </p:txBody>
      </p:sp>
    </p:spTree>
    <p:extLst>
      <p:ext uri="{BB962C8B-B14F-4D97-AF65-F5344CB8AC3E}">
        <p14:creationId xmlns:p14="http://schemas.microsoft.com/office/powerpoint/2010/main" val="1771955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9"/>
          <p:cNvSpPr txBox="1">
            <a:spLocks noGrp="1"/>
          </p:cNvSpPr>
          <p:nvPr>
            <p:ph type="title"/>
          </p:nvPr>
        </p:nvSpPr>
        <p:spPr>
          <a:xfrm>
            <a:off x="640725" y="166175"/>
            <a:ext cx="4210800" cy="49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b="1" dirty="0">
                <a:latin typeface="Calibri"/>
                <a:ea typeface="Calibri"/>
                <a:cs typeface="Calibri"/>
                <a:sym typeface="Calibri"/>
              </a:rPr>
              <a:t>Blog Post #3</a:t>
            </a:r>
            <a:endParaRPr sz="3000" b="1" dirty="0">
              <a:latin typeface="Calibri"/>
              <a:ea typeface="Calibri"/>
              <a:cs typeface="Calibri"/>
              <a:sym typeface="Calibri"/>
            </a:endParaRPr>
          </a:p>
        </p:txBody>
      </p:sp>
      <p:sp>
        <p:nvSpPr>
          <p:cNvPr id="131" name="Google Shape;131;p19"/>
          <p:cNvSpPr/>
          <p:nvPr/>
        </p:nvSpPr>
        <p:spPr>
          <a:xfrm>
            <a:off x="270797" y="1214580"/>
            <a:ext cx="4434800" cy="3511656"/>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2" name="Google Shape;132;p19"/>
          <p:cNvPicPr preferRelativeResize="0"/>
          <p:nvPr/>
        </p:nvPicPr>
        <p:blipFill>
          <a:blip r:embed="rId3">
            <a:alphaModFix/>
          </a:blip>
          <a:stretch>
            <a:fillRect/>
          </a:stretch>
        </p:blipFill>
        <p:spPr>
          <a:xfrm>
            <a:off x="149625" y="285475"/>
            <a:ext cx="491100" cy="491100"/>
          </a:xfrm>
          <a:prstGeom prst="rect">
            <a:avLst/>
          </a:prstGeom>
          <a:noFill/>
          <a:ln>
            <a:noFill/>
          </a:ln>
        </p:spPr>
      </p:pic>
      <p:sp>
        <p:nvSpPr>
          <p:cNvPr id="133" name="Google Shape;133;p19"/>
          <p:cNvSpPr txBox="1"/>
          <p:nvPr/>
        </p:nvSpPr>
        <p:spPr>
          <a:xfrm>
            <a:off x="270797" y="2720730"/>
            <a:ext cx="4434800" cy="701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100" dirty="0">
                <a:latin typeface="Calibri"/>
                <a:ea typeface="Calibri"/>
                <a:cs typeface="Calibri"/>
                <a:sym typeface="Calibri"/>
              </a:rPr>
              <a:t>[insert screenshot of post]</a:t>
            </a:r>
            <a:endParaRPr sz="1100" dirty="0">
              <a:latin typeface="Calibri"/>
              <a:ea typeface="Calibri"/>
              <a:cs typeface="Calibri"/>
              <a:sym typeface="Calibri"/>
            </a:endParaRPr>
          </a:p>
        </p:txBody>
      </p:sp>
      <p:sp>
        <p:nvSpPr>
          <p:cNvPr id="6" name="Google Shape;85;p15"/>
          <p:cNvSpPr/>
          <p:nvPr/>
        </p:nvSpPr>
        <p:spPr>
          <a:xfrm>
            <a:off x="5049784" y="166175"/>
            <a:ext cx="2408635" cy="299155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87;p15"/>
          <p:cNvSpPr txBox="1"/>
          <p:nvPr/>
        </p:nvSpPr>
        <p:spPr>
          <a:xfrm>
            <a:off x="5393969" y="1379445"/>
            <a:ext cx="1720263" cy="565009"/>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50" dirty="0"/>
              <a:t>[insert screenshot of social media post]</a:t>
            </a:r>
            <a:endParaRPr sz="1050" dirty="0"/>
          </a:p>
        </p:txBody>
      </p:sp>
      <p:sp>
        <p:nvSpPr>
          <p:cNvPr id="8" name="Google Shape;85;p15"/>
          <p:cNvSpPr/>
          <p:nvPr/>
        </p:nvSpPr>
        <p:spPr>
          <a:xfrm>
            <a:off x="6452360" y="1910440"/>
            <a:ext cx="2408635" cy="2991550"/>
          </a:xfrm>
          <a:prstGeom prst="rect">
            <a:avLst/>
          </a:prstGeom>
          <a:solidFill>
            <a:schemeClr val="bg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87;p15"/>
          <p:cNvSpPr txBox="1"/>
          <p:nvPr/>
        </p:nvSpPr>
        <p:spPr>
          <a:xfrm>
            <a:off x="6796545" y="3123710"/>
            <a:ext cx="1720263" cy="565009"/>
          </a:xfrm>
          <a:prstGeom prst="rect">
            <a:avLst/>
          </a:prstGeom>
          <a:solidFill>
            <a:schemeClr val="bg1"/>
          </a:solidFill>
          <a:ln>
            <a:noFill/>
          </a:ln>
        </p:spPr>
        <p:txBody>
          <a:bodyPr spcFirstLastPara="1" wrap="square" lIns="91425" tIns="91425" rIns="91425" bIns="91425" anchor="t" anchorCtr="0">
            <a:noAutofit/>
          </a:bodyPr>
          <a:lstStyle/>
          <a:p>
            <a:pPr lvl="0" algn="ctr"/>
            <a:r>
              <a:rPr lang="en-US" sz="1050" dirty="0"/>
              <a:t>[insert screenshot of social media post]</a:t>
            </a:r>
          </a:p>
        </p:txBody>
      </p:sp>
    </p:spTree>
    <p:extLst>
      <p:ext uri="{BB962C8B-B14F-4D97-AF65-F5344CB8AC3E}">
        <p14:creationId xmlns:p14="http://schemas.microsoft.com/office/powerpoint/2010/main" val="1301540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9"/>
          <p:cNvSpPr txBox="1">
            <a:spLocks noGrp="1"/>
          </p:cNvSpPr>
          <p:nvPr>
            <p:ph type="title"/>
          </p:nvPr>
        </p:nvSpPr>
        <p:spPr>
          <a:xfrm>
            <a:off x="640725" y="166175"/>
            <a:ext cx="4210800" cy="49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b="1" dirty="0">
                <a:latin typeface="Calibri"/>
                <a:ea typeface="Calibri"/>
                <a:cs typeface="Calibri"/>
                <a:sym typeface="Calibri"/>
              </a:rPr>
              <a:t>Blog Post #4</a:t>
            </a:r>
            <a:endParaRPr sz="3000" b="1" dirty="0">
              <a:latin typeface="Calibri"/>
              <a:ea typeface="Calibri"/>
              <a:cs typeface="Calibri"/>
              <a:sym typeface="Calibri"/>
            </a:endParaRPr>
          </a:p>
        </p:txBody>
      </p:sp>
      <p:sp>
        <p:nvSpPr>
          <p:cNvPr id="131" name="Google Shape;131;p19"/>
          <p:cNvSpPr/>
          <p:nvPr/>
        </p:nvSpPr>
        <p:spPr>
          <a:xfrm>
            <a:off x="270797" y="1214580"/>
            <a:ext cx="4434800" cy="3511656"/>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2" name="Google Shape;132;p19"/>
          <p:cNvPicPr preferRelativeResize="0"/>
          <p:nvPr/>
        </p:nvPicPr>
        <p:blipFill>
          <a:blip r:embed="rId3">
            <a:alphaModFix/>
          </a:blip>
          <a:stretch>
            <a:fillRect/>
          </a:stretch>
        </p:blipFill>
        <p:spPr>
          <a:xfrm>
            <a:off x="149625" y="285475"/>
            <a:ext cx="491100" cy="491100"/>
          </a:xfrm>
          <a:prstGeom prst="rect">
            <a:avLst/>
          </a:prstGeom>
          <a:noFill/>
          <a:ln>
            <a:noFill/>
          </a:ln>
        </p:spPr>
      </p:pic>
      <p:sp>
        <p:nvSpPr>
          <p:cNvPr id="133" name="Google Shape;133;p19"/>
          <p:cNvSpPr txBox="1"/>
          <p:nvPr/>
        </p:nvSpPr>
        <p:spPr>
          <a:xfrm>
            <a:off x="270797" y="2720730"/>
            <a:ext cx="4434800" cy="701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100" dirty="0">
                <a:latin typeface="Calibri"/>
                <a:ea typeface="Calibri"/>
                <a:cs typeface="Calibri"/>
                <a:sym typeface="Calibri"/>
              </a:rPr>
              <a:t>[insert screenshot of post]</a:t>
            </a:r>
            <a:endParaRPr sz="1100" dirty="0">
              <a:latin typeface="Calibri"/>
              <a:ea typeface="Calibri"/>
              <a:cs typeface="Calibri"/>
              <a:sym typeface="Calibri"/>
            </a:endParaRPr>
          </a:p>
        </p:txBody>
      </p:sp>
      <p:sp>
        <p:nvSpPr>
          <p:cNvPr id="6" name="Google Shape;85;p15"/>
          <p:cNvSpPr/>
          <p:nvPr/>
        </p:nvSpPr>
        <p:spPr>
          <a:xfrm>
            <a:off x="5049784" y="166175"/>
            <a:ext cx="2408635" cy="299155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87;p15"/>
          <p:cNvSpPr txBox="1"/>
          <p:nvPr/>
        </p:nvSpPr>
        <p:spPr>
          <a:xfrm>
            <a:off x="5393969" y="1379445"/>
            <a:ext cx="1720263" cy="565009"/>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50" dirty="0"/>
              <a:t>[insert screenshot of social media post]</a:t>
            </a:r>
            <a:endParaRPr sz="1050" dirty="0"/>
          </a:p>
        </p:txBody>
      </p:sp>
      <p:sp>
        <p:nvSpPr>
          <p:cNvPr id="8" name="Google Shape;85;p15"/>
          <p:cNvSpPr/>
          <p:nvPr/>
        </p:nvSpPr>
        <p:spPr>
          <a:xfrm>
            <a:off x="6452360" y="1910440"/>
            <a:ext cx="2408635" cy="2991550"/>
          </a:xfrm>
          <a:prstGeom prst="rect">
            <a:avLst/>
          </a:prstGeom>
          <a:solidFill>
            <a:schemeClr val="bg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87;p15"/>
          <p:cNvSpPr txBox="1"/>
          <p:nvPr/>
        </p:nvSpPr>
        <p:spPr>
          <a:xfrm>
            <a:off x="6796545" y="3123710"/>
            <a:ext cx="1720263" cy="565009"/>
          </a:xfrm>
          <a:prstGeom prst="rect">
            <a:avLst/>
          </a:prstGeom>
          <a:solidFill>
            <a:schemeClr val="bg1"/>
          </a:solidFill>
          <a:ln>
            <a:noFill/>
          </a:ln>
        </p:spPr>
        <p:txBody>
          <a:bodyPr spcFirstLastPara="1" wrap="square" lIns="91425" tIns="91425" rIns="91425" bIns="91425" anchor="t" anchorCtr="0">
            <a:noAutofit/>
          </a:bodyPr>
          <a:lstStyle/>
          <a:p>
            <a:pPr lvl="0" algn="ctr"/>
            <a:r>
              <a:rPr lang="en-US" sz="1050" dirty="0"/>
              <a:t>[insert screenshot of social media post]</a:t>
            </a:r>
          </a:p>
        </p:txBody>
      </p:sp>
    </p:spTree>
    <p:extLst>
      <p:ext uri="{BB962C8B-B14F-4D97-AF65-F5344CB8AC3E}">
        <p14:creationId xmlns:p14="http://schemas.microsoft.com/office/powerpoint/2010/main" val="3558677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9"/>
          <p:cNvSpPr txBox="1">
            <a:spLocks noGrp="1"/>
          </p:cNvSpPr>
          <p:nvPr>
            <p:ph type="title"/>
          </p:nvPr>
        </p:nvSpPr>
        <p:spPr>
          <a:xfrm>
            <a:off x="640725" y="166175"/>
            <a:ext cx="4210800" cy="49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b="1" dirty="0">
                <a:latin typeface="Calibri"/>
                <a:ea typeface="Calibri"/>
                <a:cs typeface="Calibri"/>
                <a:sym typeface="Calibri"/>
              </a:rPr>
              <a:t>Blog Post #5</a:t>
            </a:r>
            <a:endParaRPr sz="3000" b="1" dirty="0">
              <a:latin typeface="Calibri"/>
              <a:ea typeface="Calibri"/>
              <a:cs typeface="Calibri"/>
              <a:sym typeface="Calibri"/>
            </a:endParaRPr>
          </a:p>
        </p:txBody>
      </p:sp>
      <p:sp>
        <p:nvSpPr>
          <p:cNvPr id="131" name="Google Shape;131;p19"/>
          <p:cNvSpPr/>
          <p:nvPr/>
        </p:nvSpPr>
        <p:spPr>
          <a:xfrm>
            <a:off x="270797" y="1214580"/>
            <a:ext cx="4434800" cy="3511656"/>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2" name="Google Shape;132;p19"/>
          <p:cNvPicPr preferRelativeResize="0"/>
          <p:nvPr/>
        </p:nvPicPr>
        <p:blipFill>
          <a:blip r:embed="rId3">
            <a:alphaModFix/>
          </a:blip>
          <a:stretch>
            <a:fillRect/>
          </a:stretch>
        </p:blipFill>
        <p:spPr>
          <a:xfrm>
            <a:off x="149625" y="285475"/>
            <a:ext cx="491100" cy="491100"/>
          </a:xfrm>
          <a:prstGeom prst="rect">
            <a:avLst/>
          </a:prstGeom>
          <a:noFill/>
          <a:ln>
            <a:noFill/>
          </a:ln>
        </p:spPr>
      </p:pic>
      <p:sp>
        <p:nvSpPr>
          <p:cNvPr id="133" name="Google Shape;133;p19"/>
          <p:cNvSpPr txBox="1"/>
          <p:nvPr/>
        </p:nvSpPr>
        <p:spPr>
          <a:xfrm>
            <a:off x="270797" y="2720730"/>
            <a:ext cx="4434800" cy="701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100" dirty="0">
                <a:latin typeface="Calibri"/>
                <a:ea typeface="Calibri"/>
                <a:cs typeface="Calibri"/>
                <a:sym typeface="Calibri"/>
              </a:rPr>
              <a:t>[insert screenshot of post]</a:t>
            </a:r>
            <a:endParaRPr sz="1100" dirty="0">
              <a:latin typeface="Calibri"/>
              <a:ea typeface="Calibri"/>
              <a:cs typeface="Calibri"/>
              <a:sym typeface="Calibri"/>
            </a:endParaRPr>
          </a:p>
        </p:txBody>
      </p:sp>
      <p:sp>
        <p:nvSpPr>
          <p:cNvPr id="6" name="Google Shape;85;p15"/>
          <p:cNvSpPr/>
          <p:nvPr/>
        </p:nvSpPr>
        <p:spPr>
          <a:xfrm>
            <a:off x="5049784" y="166175"/>
            <a:ext cx="2408635" cy="299155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87;p15"/>
          <p:cNvSpPr txBox="1"/>
          <p:nvPr/>
        </p:nvSpPr>
        <p:spPr>
          <a:xfrm>
            <a:off x="5393969" y="1379445"/>
            <a:ext cx="1720263" cy="565009"/>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50" dirty="0"/>
              <a:t>[insert screenshot of social media post]</a:t>
            </a:r>
            <a:endParaRPr sz="1050" dirty="0"/>
          </a:p>
        </p:txBody>
      </p:sp>
      <p:sp>
        <p:nvSpPr>
          <p:cNvPr id="8" name="Google Shape;85;p15"/>
          <p:cNvSpPr/>
          <p:nvPr/>
        </p:nvSpPr>
        <p:spPr>
          <a:xfrm>
            <a:off x="6452360" y="1910440"/>
            <a:ext cx="2408635" cy="2991550"/>
          </a:xfrm>
          <a:prstGeom prst="rect">
            <a:avLst/>
          </a:prstGeom>
          <a:solidFill>
            <a:schemeClr val="bg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87;p15"/>
          <p:cNvSpPr txBox="1"/>
          <p:nvPr/>
        </p:nvSpPr>
        <p:spPr>
          <a:xfrm>
            <a:off x="6796545" y="3123710"/>
            <a:ext cx="1720263" cy="565009"/>
          </a:xfrm>
          <a:prstGeom prst="rect">
            <a:avLst/>
          </a:prstGeom>
          <a:solidFill>
            <a:schemeClr val="bg1"/>
          </a:solidFill>
          <a:ln>
            <a:noFill/>
          </a:ln>
        </p:spPr>
        <p:txBody>
          <a:bodyPr spcFirstLastPara="1" wrap="square" lIns="91425" tIns="91425" rIns="91425" bIns="91425" anchor="t" anchorCtr="0">
            <a:noAutofit/>
          </a:bodyPr>
          <a:lstStyle/>
          <a:p>
            <a:pPr lvl="0" algn="ctr"/>
            <a:r>
              <a:rPr lang="en-US" sz="1050" dirty="0"/>
              <a:t>[insert screenshot of social media post]</a:t>
            </a:r>
          </a:p>
        </p:txBody>
      </p:sp>
    </p:spTree>
    <p:extLst>
      <p:ext uri="{BB962C8B-B14F-4D97-AF65-F5344CB8AC3E}">
        <p14:creationId xmlns:p14="http://schemas.microsoft.com/office/powerpoint/2010/main" val="9388046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9"/>
          <p:cNvSpPr txBox="1">
            <a:spLocks noGrp="1"/>
          </p:cNvSpPr>
          <p:nvPr>
            <p:ph type="title"/>
          </p:nvPr>
        </p:nvSpPr>
        <p:spPr>
          <a:xfrm>
            <a:off x="640725" y="166175"/>
            <a:ext cx="4210800" cy="49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b="1" dirty="0">
                <a:latin typeface="Calibri"/>
                <a:ea typeface="Calibri"/>
                <a:cs typeface="Calibri"/>
                <a:sym typeface="Calibri"/>
              </a:rPr>
              <a:t>Blog Post #6</a:t>
            </a:r>
            <a:endParaRPr sz="3000" b="1" dirty="0">
              <a:latin typeface="Calibri"/>
              <a:ea typeface="Calibri"/>
              <a:cs typeface="Calibri"/>
              <a:sym typeface="Calibri"/>
            </a:endParaRPr>
          </a:p>
        </p:txBody>
      </p:sp>
      <p:sp>
        <p:nvSpPr>
          <p:cNvPr id="131" name="Google Shape;131;p19"/>
          <p:cNvSpPr/>
          <p:nvPr/>
        </p:nvSpPr>
        <p:spPr>
          <a:xfrm>
            <a:off x="270797" y="1214580"/>
            <a:ext cx="4434800" cy="3511656"/>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2" name="Google Shape;132;p19"/>
          <p:cNvPicPr preferRelativeResize="0"/>
          <p:nvPr/>
        </p:nvPicPr>
        <p:blipFill>
          <a:blip r:embed="rId3">
            <a:alphaModFix/>
          </a:blip>
          <a:stretch>
            <a:fillRect/>
          </a:stretch>
        </p:blipFill>
        <p:spPr>
          <a:xfrm>
            <a:off x="149625" y="285475"/>
            <a:ext cx="491100" cy="491100"/>
          </a:xfrm>
          <a:prstGeom prst="rect">
            <a:avLst/>
          </a:prstGeom>
          <a:noFill/>
          <a:ln>
            <a:noFill/>
          </a:ln>
        </p:spPr>
      </p:pic>
      <p:sp>
        <p:nvSpPr>
          <p:cNvPr id="133" name="Google Shape;133;p19"/>
          <p:cNvSpPr txBox="1"/>
          <p:nvPr/>
        </p:nvSpPr>
        <p:spPr>
          <a:xfrm>
            <a:off x="270797" y="2720730"/>
            <a:ext cx="4434800" cy="701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100" dirty="0">
                <a:latin typeface="Calibri"/>
                <a:ea typeface="Calibri"/>
                <a:cs typeface="Calibri"/>
                <a:sym typeface="Calibri"/>
              </a:rPr>
              <a:t>[insert screenshot of post]</a:t>
            </a:r>
            <a:endParaRPr sz="1100" dirty="0">
              <a:latin typeface="Calibri"/>
              <a:ea typeface="Calibri"/>
              <a:cs typeface="Calibri"/>
              <a:sym typeface="Calibri"/>
            </a:endParaRPr>
          </a:p>
        </p:txBody>
      </p:sp>
      <p:sp>
        <p:nvSpPr>
          <p:cNvPr id="6" name="Google Shape;85;p15"/>
          <p:cNvSpPr/>
          <p:nvPr/>
        </p:nvSpPr>
        <p:spPr>
          <a:xfrm>
            <a:off x="5049784" y="166175"/>
            <a:ext cx="2408635" cy="299155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87;p15"/>
          <p:cNvSpPr txBox="1"/>
          <p:nvPr/>
        </p:nvSpPr>
        <p:spPr>
          <a:xfrm>
            <a:off x="5393969" y="1379445"/>
            <a:ext cx="1720263" cy="565009"/>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50" dirty="0"/>
              <a:t>[insert screenshot of social media post]</a:t>
            </a:r>
            <a:endParaRPr sz="1050" dirty="0"/>
          </a:p>
        </p:txBody>
      </p:sp>
      <p:sp>
        <p:nvSpPr>
          <p:cNvPr id="8" name="Google Shape;85;p15"/>
          <p:cNvSpPr/>
          <p:nvPr/>
        </p:nvSpPr>
        <p:spPr>
          <a:xfrm>
            <a:off x="6452360" y="1910440"/>
            <a:ext cx="2408635" cy="2991550"/>
          </a:xfrm>
          <a:prstGeom prst="rect">
            <a:avLst/>
          </a:prstGeom>
          <a:solidFill>
            <a:schemeClr val="bg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87;p15"/>
          <p:cNvSpPr txBox="1"/>
          <p:nvPr/>
        </p:nvSpPr>
        <p:spPr>
          <a:xfrm>
            <a:off x="6796545" y="3123710"/>
            <a:ext cx="1720263" cy="565009"/>
          </a:xfrm>
          <a:prstGeom prst="rect">
            <a:avLst/>
          </a:prstGeom>
          <a:solidFill>
            <a:schemeClr val="bg1"/>
          </a:solidFill>
          <a:ln>
            <a:noFill/>
          </a:ln>
        </p:spPr>
        <p:txBody>
          <a:bodyPr spcFirstLastPara="1" wrap="square" lIns="91425" tIns="91425" rIns="91425" bIns="91425" anchor="t" anchorCtr="0">
            <a:noAutofit/>
          </a:bodyPr>
          <a:lstStyle/>
          <a:p>
            <a:pPr lvl="0" algn="ctr"/>
            <a:r>
              <a:rPr lang="en-US" sz="1050" dirty="0"/>
              <a:t>[insert screenshot of social media post]</a:t>
            </a:r>
          </a:p>
        </p:txBody>
      </p:sp>
    </p:spTree>
    <p:extLst>
      <p:ext uri="{BB962C8B-B14F-4D97-AF65-F5344CB8AC3E}">
        <p14:creationId xmlns:p14="http://schemas.microsoft.com/office/powerpoint/2010/main" val="37765178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9"/>
          <p:cNvSpPr txBox="1">
            <a:spLocks noGrp="1"/>
          </p:cNvSpPr>
          <p:nvPr>
            <p:ph type="title"/>
          </p:nvPr>
        </p:nvSpPr>
        <p:spPr>
          <a:xfrm>
            <a:off x="640725" y="166175"/>
            <a:ext cx="4210800" cy="49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b="1" dirty="0">
                <a:latin typeface="Calibri"/>
                <a:ea typeface="Calibri"/>
                <a:cs typeface="Calibri"/>
                <a:sym typeface="Calibri"/>
              </a:rPr>
              <a:t>Blog Post #7</a:t>
            </a:r>
            <a:endParaRPr sz="3000" b="1" dirty="0">
              <a:latin typeface="Calibri"/>
              <a:ea typeface="Calibri"/>
              <a:cs typeface="Calibri"/>
              <a:sym typeface="Calibri"/>
            </a:endParaRPr>
          </a:p>
        </p:txBody>
      </p:sp>
      <p:sp>
        <p:nvSpPr>
          <p:cNvPr id="131" name="Google Shape;131;p19"/>
          <p:cNvSpPr/>
          <p:nvPr/>
        </p:nvSpPr>
        <p:spPr>
          <a:xfrm>
            <a:off x="270797" y="1214580"/>
            <a:ext cx="4434800" cy="3511656"/>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2" name="Google Shape;132;p19"/>
          <p:cNvPicPr preferRelativeResize="0"/>
          <p:nvPr/>
        </p:nvPicPr>
        <p:blipFill>
          <a:blip r:embed="rId3">
            <a:alphaModFix/>
          </a:blip>
          <a:stretch>
            <a:fillRect/>
          </a:stretch>
        </p:blipFill>
        <p:spPr>
          <a:xfrm>
            <a:off x="149625" y="285475"/>
            <a:ext cx="491100" cy="491100"/>
          </a:xfrm>
          <a:prstGeom prst="rect">
            <a:avLst/>
          </a:prstGeom>
          <a:noFill/>
          <a:ln>
            <a:noFill/>
          </a:ln>
        </p:spPr>
      </p:pic>
      <p:sp>
        <p:nvSpPr>
          <p:cNvPr id="133" name="Google Shape;133;p19"/>
          <p:cNvSpPr txBox="1"/>
          <p:nvPr/>
        </p:nvSpPr>
        <p:spPr>
          <a:xfrm>
            <a:off x="270797" y="2720730"/>
            <a:ext cx="4434800" cy="701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100" dirty="0">
                <a:latin typeface="Calibri"/>
                <a:ea typeface="Calibri"/>
                <a:cs typeface="Calibri"/>
                <a:sym typeface="Calibri"/>
              </a:rPr>
              <a:t>[insert screenshot of post]</a:t>
            </a:r>
            <a:endParaRPr sz="1100" dirty="0">
              <a:latin typeface="Calibri"/>
              <a:ea typeface="Calibri"/>
              <a:cs typeface="Calibri"/>
              <a:sym typeface="Calibri"/>
            </a:endParaRPr>
          </a:p>
        </p:txBody>
      </p:sp>
      <p:sp>
        <p:nvSpPr>
          <p:cNvPr id="6" name="Google Shape;85;p15"/>
          <p:cNvSpPr/>
          <p:nvPr/>
        </p:nvSpPr>
        <p:spPr>
          <a:xfrm>
            <a:off x="5049784" y="166175"/>
            <a:ext cx="2408635" cy="299155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87;p15"/>
          <p:cNvSpPr txBox="1"/>
          <p:nvPr/>
        </p:nvSpPr>
        <p:spPr>
          <a:xfrm>
            <a:off x="5393969" y="1379445"/>
            <a:ext cx="1720263" cy="565009"/>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50" dirty="0"/>
              <a:t>[insert screenshot of social media post]</a:t>
            </a:r>
            <a:endParaRPr sz="1050" dirty="0"/>
          </a:p>
        </p:txBody>
      </p:sp>
      <p:sp>
        <p:nvSpPr>
          <p:cNvPr id="8" name="Google Shape;85;p15"/>
          <p:cNvSpPr/>
          <p:nvPr/>
        </p:nvSpPr>
        <p:spPr>
          <a:xfrm>
            <a:off x="6452360" y="1910440"/>
            <a:ext cx="2408635" cy="2991550"/>
          </a:xfrm>
          <a:prstGeom prst="rect">
            <a:avLst/>
          </a:prstGeom>
          <a:solidFill>
            <a:schemeClr val="bg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87;p15"/>
          <p:cNvSpPr txBox="1"/>
          <p:nvPr/>
        </p:nvSpPr>
        <p:spPr>
          <a:xfrm>
            <a:off x="6796545" y="3123710"/>
            <a:ext cx="1720263" cy="565009"/>
          </a:xfrm>
          <a:prstGeom prst="rect">
            <a:avLst/>
          </a:prstGeom>
          <a:solidFill>
            <a:schemeClr val="bg1"/>
          </a:solidFill>
          <a:ln>
            <a:noFill/>
          </a:ln>
        </p:spPr>
        <p:txBody>
          <a:bodyPr spcFirstLastPara="1" wrap="square" lIns="91425" tIns="91425" rIns="91425" bIns="91425" anchor="t" anchorCtr="0">
            <a:noAutofit/>
          </a:bodyPr>
          <a:lstStyle/>
          <a:p>
            <a:pPr lvl="0" algn="ctr"/>
            <a:r>
              <a:rPr lang="en-US" sz="1050" dirty="0"/>
              <a:t>[insert screenshot of social media post]</a:t>
            </a:r>
          </a:p>
        </p:txBody>
      </p:sp>
    </p:spTree>
    <p:extLst>
      <p:ext uri="{BB962C8B-B14F-4D97-AF65-F5344CB8AC3E}">
        <p14:creationId xmlns:p14="http://schemas.microsoft.com/office/powerpoint/2010/main" val="1612894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2"/>
          <p:cNvSpPr txBox="1">
            <a:spLocks noGrp="1"/>
          </p:cNvSpPr>
          <p:nvPr>
            <p:ph type="title"/>
          </p:nvPr>
        </p:nvSpPr>
        <p:spPr>
          <a:xfrm>
            <a:off x="640725" y="191575"/>
            <a:ext cx="4210800" cy="49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b="1">
                <a:latin typeface="Calibri"/>
                <a:ea typeface="Calibri"/>
                <a:cs typeface="Calibri"/>
                <a:sym typeface="Calibri"/>
              </a:rPr>
              <a:t>Google Ads</a:t>
            </a:r>
            <a:endParaRPr sz="3000" b="1">
              <a:latin typeface="Calibri"/>
              <a:ea typeface="Calibri"/>
              <a:cs typeface="Calibri"/>
              <a:sym typeface="Calibri"/>
            </a:endParaRPr>
          </a:p>
        </p:txBody>
      </p:sp>
      <p:sp>
        <p:nvSpPr>
          <p:cNvPr id="159" name="Google Shape;159;p22"/>
          <p:cNvSpPr/>
          <p:nvPr/>
        </p:nvSpPr>
        <p:spPr>
          <a:xfrm>
            <a:off x="255925" y="1033200"/>
            <a:ext cx="4210800" cy="16839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2"/>
          <p:cNvSpPr txBox="1"/>
          <p:nvPr/>
        </p:nvSpPr>
        <p:spPr>
          <a:xfrm>
            <a:off x="255924" y="1686225"/>
            <a:ext cx="4210800" cy="701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latin typeface="Calibri"/>
                <a:ea typeface="Calibri"/>
                <a:cs typeface="Calibri"/>
                <a:sym typeface="Calibri"/>
              </a:rPr>
              <a:t>[insert screenshot of ad]</a:t>
            </a:r>
            <a:endParaRPr sz="1200">
              <a:latin typeface="Calibri"/>
              <a:ea typeface="Calibri"/>
              <a:cs typeface="Calibri"/>
              <a:sym typeface="Calibri"/>
            </a:endParaRPr>
          </a:p>
        </p:txBody>
      </p:sp>
      <p:pic>
        <p:nvPicPr>
          <p:cNvPr id="161" name="Google Shape;161;p22"/>
          <p:cNvPicPr preferRelativeResize="0"/>
          <p:nvPr/>
        </p:nvPicPr>
        <p:blipFill>
          <a:blip r:embed="rId3">
            <a:alphaModFix/>
          </a:blip>
          <a:stretch>
            <a:fillRect/>
          </a:stretch>
        </p:blipFill>
        <p:spPr>
          <a:xfrm>
            <a:off x="149625" y="285475"/>
            <a:ext cx="491100" cy="491100"/>
          </a:xfrm>
          <a:prstGeom prst="rect">
            <a:avLst/>
          </a:prstGeom>
          <a:noFill/>
          <a:ln>
            <a:noFill/>
          </a:ln>
        </p:spPr>
      </p:pic>
      <p:sp>
        <p:nvSpPr>
          <p:cNvPr id="162" name="Google Shape;162;p22"/>
          <p:cNvSpPr/>
          <p:nvPr/>
        </p:nvSpPr>
        <p:spPr>
          <a:xfrm>
            <a:off x="255925" y="3136575"/>
            <a:ext cx="4210800" cy="16839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2"/>
          <p:cNvSpPr txBox="1"/>
          <p:nvPr/>
        </p:nvSpPr>
        <p:spPr>
          <a:xfrm>
            <a:off x="255924" y="3789600"/>
            <a:ext cx="4210800" cy="701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latin typeface="Calibri"/>
                <a:ea typeface="Calibri"/>
                <a:cs typeface="Calibri"/>
                <a:sym typeface="Calibri"/>
              </a:rPr>
              <a:t>[insert screenshot of ad]</a:t>
            </a:r>
            <a:endParaRPr sz="1200">
              <a:latin typeface="Calibri"/>
              <a:ea typeface="Calibri"/>
              <a:cs typeface="Calibri"/>
              <a:sym typeface="Calibri"/>
            </a:endParaRPr>
          </a:p>
        </p:txBody>
      </p:sp>
      <p:sp>
        <p:nvSpPr>
          <p:cNvPr id="164" name="Google Shape;164;p22"/>
          <p:cNvSpPr/>
          <p:nvPr/>
        </p:nvSpPr>
        <p:spPr>
          <a:xfrm>
            <a:off x="4706750" y="1033200"/>
            <a:ext cx="4210800" cy="16839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2"/>
          <p:cNvSpPr txBox="1"/>
          <p:nvPr/>
        </p:nvSpPr>
        <p:spPr>
          <a:xfrm>
            <a:off x="4706749" y="1686225"/>
            <a:ext cx="4210800" cy="701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latin typeface="Calibri"/>
                <a:ea typeface="Calibri"/>
                <a:cs typeface="Calibri"/>
                <a:sym typeface="Calibri"/>
              </a:rPr>
              <a:t>[insert screenshot of ad]</a:t>
            </a:r>
            <a:endParaRPr sz="1200">
              <a:latin typeface="Calibri"/>
              <a:ea typeface="Calibri"/>
              <a:cs typeface="Calibri"/>
              <a:sym typeface="Calibri"/>
            </a:endParaRPr>
          </a:p>
        </p:txBody>
      </p:sp>
      <p:sp>
        <p:nvSpPr>
          <p:cNvPr id="166" name="Google Shape;166;p22"/>
          <p:cNvSpPr/>
          <p:nvPr/>
        </p:nvSpPr>
        <p:spPr>
          <a:xfrm>
            <a:off x="4706750" y="3136575"/>
            <a:ext cx="4210800" cy="16839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2"/>
          <p:cNvSpPr txBox="1"/>
          <p:nvPr/>
        </p:nvSpPr>
        <p:spPr>
          <a:xfrm>
            <a:off x="4706749" y="3789600"/>
            <a:ext cx="4210800" cy="701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latin typeface="Calibri"/>
                <a:ea typeface="Calibri"/>
                <a:cs typeface="Calibri"/>
                <a:sym typeface="Calibri"/>
              </a:rPr>
              <a:t>[insert screenshot of ad]</a:t>
            </a:r>
            <a:endParaRPr sz="1200">
              <a:latin typeface="Calibri"/>
              <a:ea typeface="Calibri"/>
              <a:cs typeface="Calibri"/>
              <a:sym typeface="Calibri"/>
            </a:endParaRPr>
          </a:p>
        </p:txBody>
      </p:sp>
    </p:spTree>
    <p:extLst>
      <p:ext uri="{BB962C8B-B14F-4D97-AF65-F5344CB8AC3E}">
        <p14:creationId xmlns:p14="http://schemas.microsoft.com/office/powerpoint/2010/main" val="3917356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2"/>
          <p:cNvSpPr txBox="1">
            <a:spLocks noGrp="1"/>
          </p:cNvSpPr>
          <p:nvPr>
            <p:ph type="title"/>
          </p:nvPr>
        </p:nvSpPr>
        <p:spPr>
          <a:xfrm>
            <a:off x="731775" y="180850"/>
            <a:ext cx="4210800" cy="49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b="1">
                <a:latin typeface="Calibri"/>
                <a:ea typeface="Calibri"/>
                <a:cs typeface="Calibri"/>
                <a:sym typeface="Calibri"/>
              </a:rPr>
              <a:t>Campaign Email</a:t>
            </a:r>
            <a:endParaRPr sz="3000" b="1">
              <a:latin typeface="Calibri"/>
              <a:ea typeface="Calibri"/>
              <a:cs typeface="Calibri"/>
              <a:sym typeface="Calibri"/>
            </a:endParaRPr>
          </a:p>
        </p:txBody>
      </p:sp>
      <p:sp>
        <p:nvSpPr>
          <p:cNvPr id="161" name="Google Shape;161;p22"/>
          <p:cNvSpPr/>
          <p:nvPr/>
        </p:nvSpPr>
        <p:spPr>
          <a:xfrm>
            <a:off x="224150" y="932900"/>
            <a:ext cx="8642700" cy="40062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2"/>
          <p:cNvSpPr txBox="1"/>
          <p:nvPr/>
        </p:nvSpPr>
        <p:spPr>
          <a:xfrm>
            <a:off x="224150" y="2710500"/>
            <a:ext cx="8642700" cy="701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t>[insert screenshot of email (at least top portion)]</a:t>
            </a:r>
            <a:endParaRPr sz="1200"/>
          </a:p>
        </p:txBody>
      </p:sp>
      <p:pic>
        <p:nvPicPr>
          <p:cNvPr id="163" name="Google Shape;163;p22"/>
          <p:cNvPicPr preferRelativeResize="0"/>
          <p:nvPr/>
        </p:nvPicPr>
        <p:blipFill>
          <a:blip r:embed="rId3">
            <a:alphaModFix/>
          </a:blip>
          <a:stretch>
            <a:fillRect/>
          </a:stretch>
        </p:blipFill>
        <p:spPr>
          <a:xfrm>
            <a:off x="136040" y="180840"/>
            <a:ext cx="595725" cy="5957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4"/>
          <p:cNvSpPr txBox="1">
            <a:spLocks noGrp="1"/>
          </p:cNvSpPr>
          <p:nvPr>
            <p:ph type="title"/>
          </p:nvPr>
        </p:nvSpPr>
        <p:spPr>
          <a:xfrm>
            <a:off x="655576" y="219525"/>
            <a:ext cx="3819000" cy="49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b="1" dirty="0">
                <a:latin typeface="Calibri"/>
                <a:ea typeface="Calibri"/>
                <a:cs typeface="Calibri"/>
                <a:sym typeface="Calibri"/>
              </a:rPr>
              <a:t>Google Analytics</a:t>
            </a:r>
            <a:endParaRPr sz="3000" b="1" dirty="0">
              <a:latin typeface="Calibri"/>
              <a:ea typeface="Calibri"/>
              <a:cs typeface="Calibri"/>
              <a:sym typeface="Calibri"/>
            </a:endParaRPr>
          </a:p>
        </p:txBody>
      </p:sp>
      <p:sp>
        <p:nvSpPr>
          <p:cNvPr id="187" name="Google Shape;187;p24"/>
          <p:cNvSpPr txBox="1"/>
          <p:nvPr/>
        </p:nvSpPr>
        <p:spPr>
          <a:xfrm>
            <a:off x="694163" y="640025"/>
            <a:ext cx="1853700" cy="51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dirty="0">
                <a:latin typeface="Calibri"/>
                <a:ea typeface="Calibri"/>
                <a:cs typeface="Calibri"/>
                <a:sym typeface="Calibri"/>
              </a:rPr>
              <a:t>[dates]</a:t>
            </a:r>
            <a:endParaRPr sz="1600" dirty="0">
              <a:latin typeface="Calibri"/>
              <a:ea typeface="Calibri"/>
              <a:cs typeface="Calibri"/>
              <a:sym typeface="Calibri"/>
            </a:endParaRPr>
          </a:p>
        </p:txBody>
      </p:sp>
      <p:graphicFrame>
        <p:nvGraphicFramePr>
          <p:cNvPr id="188" name="Google Shape;188;p24"/>
          <p:cNvGraphicFramePr/>
          <p:nvPr/>
        </p:nvGraphicFramePr>
        <p:xfrm>
          <a:off x="236563" y="1483888"/>
          <a:ext cx="1853700" cy="2986800"/>
        </p:xfrm>
        <a:graphic>
          <a:graphicData uri="http://schemas.openxmlformats.org/drawingml/2006/table">
            <a:tbl>
              <a:tblPr>
                <a:noFill/>
                <a:tableStyleId>{B8799D8A-CE1B-4F08-9782-8FE208FB6F05}</a:tableStyleId>
              </a:tblPr>
              <a:tblGrid>
                <a:gridCol w="1027575">
                  <a:extLst>
                    <a:ext uri="{9D8B030D-6E8A-4147-A177-3AD203B41FA5}">
                      <a16:colId xmlns:a16="http://schemas.microsoft.com/office/drawing/2014/main" val="20000"/>
                    </a:ext>
                  </a:extLst>
                </a:gridCol>
                <a:gridCol w="826125">
                  <a:extLst>
                    <a:ext uri="{9D8B030D-6E8A-4147-A177-3AD203B41FA5}">
                      <a16:colId xmlns:a16="http://schemas.microsoft.com/office/drawing/2014/main" val="20001"/>
                    </a:ext>
                  </a:extLst>
                </a:gridCol>
              </a:tblGrid>
              <a:tr h="307750">
                <a:tc>
                  <a:txBody>
                    <a:bodyPr/>
                    <a:lstStyle/>
                    <a:p>
                      <a:pPr marL="0" lvl="0" indent="0" algn="l" rtl="0">
                        <a:lnSpc>
                          <a:spcPct val="100000"/>
                        </a:lnSpc>
                        <a:spcBef>
                          <a:spcPts val="0"/>
                        </a:spcBef>
                        <a:spcAft>
                          <a:spcPts val="0"/>
                        </a:spcAft>
                        <a:buNone/>
                      </a:pPr>
                      <a:r>
                        <a:rPr lang="en" sz="1000" dirty="0">
                          <a:latin typeface="Calibri"/>
                          <a:ea typeface="Calibri"/>
                          <a:cs typeface="Calibri"/>
                          <a:sym typeface="Calibri"/>
                        </a:rPr>
                        <a:t>Users</a:t>
                      </a:r>
                      <a:endParaRPr sz="1000" dirty="0">
                        <a:latin typeface="Calibri"/>
                        <a:ea typeface="Calibri"/>
                        <a:cs typeface="Calibri"/>
                        <a:sym typeface="Calibri"/>
                      </a:endParaRPr>
                    </a:p>
                  </a:txBody>
                  <a:tcPr marL="91425" marR="91425" marT="91425" marB="91425" anchor="ctr"/>
                </a:tc>
                <a:tc>
                  <a:txBody>
                    <a:bodyPr/>
                    <a:lstStyle/>
                    <a:p>
                      <a:pPr marL="0" lvl="0" indent="0" algn="l" rtl="0">
                        <a:lnSpc>
                          <a:spcPct val="100000"/>
                        </a:lnSpc>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0"/>
                  </a:ext>
                </a:extLst>
              </a:tr>
              <a:tr h="307750">
                <a:tc>
                  <a:txBody>
                    <a:bodyPr/>
                    <a:lstStyle/>
                    <a:p>
                      <a:pPr marL="0" lvl="0" indent="0" algn="l" rtl="0">
                        <a:lnSpc>
                          <a:spcPct val="100000"/>
                        </a:lnSpc>
                        <a:spcBef>
                          <a:spcPts val="0"/>
                        </a:spcBef>
                        <a:spcAft>
                          <a:spcPts val="0"/>
                        </a:spcAft>
                        <a:buNone/>
                      </a:pPr>
                      <a:r>
                        <a:rPr lang="en" sz="1000">
                          <a:latin typeface="Calibri"/>
                          <a:ea typeface="Calibri"/>
                          <a:cs typeface="Calibri"/>
                          <a:sym typeface="Calibri"/>
                        </a:rPr>
                        <a:t>New Users</a:t>
                      </a:r>
                      <a:endParaRPr sz="1000">
                        <a:latin typeface="Calibri"/>
                        <a:ea typeface="Calibri"/>
                        <a:cs typeface="Calibri"/>
                        <a:sym typeface="Calibri"/>
                      </a:endParaRPr>
                    </a:p>
                  </a:txBody>
                  <a:tcPr marL="91425" marR="91425" marT="91425" marB="91425" anchor="ctr"/>
                </a:tc>
                <a:tc>
                  <a:txBody>
                    <a:bodyPr/>
                    <a:lstStyle/>
                    <a:p>
                      <a:pPr marL="0" lvl="0" indent="0" algn="l" rtl="0">
                        <a:lnSpc>
                          <a:spcPct val="100000"/>
                        </a:lnSpc>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1"/>
                  </a:ext>
                </a:extLst>
              </a:tr>
              <a:tr h="307750">
                <a:tc>
                  <a:txBody>
                    <a:bodyPr/>
                    <a:lstStyle/>
                    <a:p>
                      <a:pPr marL="0" lvl="0" indent="0" algn="l" rtl="0">
                        <a:lnSpc>
                          <a:spcPct val="100000"/>
                        </a:lnSpc>
                        <a:spcBef>
                          <a:spcPts val="0"/>
                        </a:spcBef>
                        <a:spcAft>
                          <a:spcPts val="0"/>
                        </a:spcAft>
                        <a:buNone/>
                      </a:pPr>
                      <a:r>
                        <a:rPr lang="en" sz="1000">
                          <a:latin typeface="Calibri"/>
                          <a:ea typeface="Calibri"/>
                          <a:cs typeface="Calibri"/>
                          <a:sym typeface="Calibri"/>
                        </a:rPr>
                        <a:t>Sessions</a:t>
                      </a:r>
                      <a:endParaRPr sz="1000">
                        <a:latin typeface="Calibri"/>
                        <a:ea typeface="Calibri"/>
                        <a:cs typeface="Calibri"/>
                        <a:sym typeface="Calibri"/>
                      </a:endParaRPr>
                    </a:p>
                  </a:txBody>
                  <a:tcPr marL="91425" marR="91425" marT="91425" marB="91425" anchor="ctr"/>
                </a:tc>
                <a:tc>
                  <a:txBody>
                    <a:bodyPr/>
                    <a:lstStyle/>
                    <a:p>
                      <a:pPr marL="0" lvl="0" indent="0" algn="l" rtl="0">
                        <a:lnSpc>
                          <a:spcPct val="100000"/>
                        </a:lnSpc>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2"/>
                  </a:ext>
                </a:extLst>
              </a:tr>
              <a:tr h="307750">
                <a:tc>
                  <a:txBody>
                    <a:bodyPr/>
                    <a:lstStyle/>
                    <a:p>
                      <a:pPr marL="0" lvl="0" indent="0" algn="l" rtl="0">
                        <a:lnSpc>
                          <a:spcPct val="100000"/>
                        </a:lnSpc>
                        <a:spcBef>
                          <a:spcPts val="0"/>
                        </a:spcBef>
                        <a:spcAft>
                          <a:spcPts val="0"/>
                        </a:spcAft>
                        <a:buNone/>
                      </a:pPr>
                      <a:r>
                        <a:rPr lang="en" sz="1000">
                          <a:latin typeface="Calibri"/>
                          <a:ea typeface="Calibri"/>
                          <a:cs typeface="Calibri"/>
                          <a:sym typeface="Calibri"/>
                        </a:rPr>
                        <a:t># of Sessions/User</a:t>
                      </a:r>
                      <a:endParaRPr sz="1000">
                        <a:latin typeface="Calibri"/>
                        <a:ea typeface="Calibri"/>
                        <a:cs typeface="Calibri"/>
                        <a:sym typeface="Calibri"/>
                      </a:endParaRPr>
                    </a:p>
                  </a:txBody>
                  <a:tcPr marL="91425" marR="91425" marT="91425" marB="91425" anchor="ctr"/>
                </a:tc>
                <a:tc>
                  <a:txBody>
                    <a:bodyPr/>
                    <a:lstStyle/>
                    <a:p>
                      <a:pPr marL="0" lvl="0" indent="0" algn="l" rtl="0">
                        <a:lnSpc>
                          <a:spcPct val="100000"/>
                        </a:lnSpc>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3"/>
                  </a:ext>
                </a:extLst>
              </a:tr>
              <a:tr h="307750">
                <a:tc>
                  <a:txBody>
                    <a:bodyPr/>
                    <a:lstStyle/>
                    <a:p>
                      <a:pPr marL="0" lvl="0" indent="0" algn="l" rtl="0">
                        <a:lnSpc>
                          <a:spcPct val="100000"/>
                        </a:lnSpc>
                        <a:spcBef>
                          <a:spcPts val="0"/>
                        </a:spcBef>
                        <a:spcAft>
                          <a:spcPts val="0"/>
                        </a:spcAft>
                        <a:buNone/>
                      </a:pPr>
                      <a:r>
                        <a:rPr lang="en" sz="1000">
                          <a:latin typeface="Calibri"/>
                          <a:ea typeface="Calibri"/>
                          <a:cs typeface="Calibri"/>
                          <a:sym typeface="Calibri"/>
                        </a:rPr>
                        <a:t>Avg. Session Duration</a:t>
                      </a:r>
                      <a:endParaRPr sz="1000">
                        <a:latin typeface="Calibri"/>
                        <a:ea typeface="Calibri"/>
                        <a:cs typeface="Calibri"/>
                        <a:sym typeface="Calibri"/>
                      </a:endParaRPr>
                    </a:p>
                  </a:txBody>
                  <a:tcPr marL="91425" marR="91425" marT="91425" marB="91425" anchor="ctr"/>
                </a:tc>
                <a:tc>
                  <a:txBody>
                    <a:bodyPr/>
                    <a:lstStyle/>
                    <a:p>
                      <a:pPr marL="0" lvl="0" indent="0" algn="l" rtl="0">
                        <a:lnSpc>
                          <a:spcPct val="100000"/>
                        </a:lnSpc>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4"/>
                  </a:ext>
                </a:extLst>
              </a:tr>
              <a:tr h="307750">
                <a:tc>
                  <a:txBody>
                    <a:bodyPr/>
                    <a:lstStyle/>
                    <a:p>
                      <a:pPr marL="0" lvl="0" indent="0" algn="l" rtl="0">
                        <a:lnSpc>
                          <a:spcPct val="100000"/>
                        </a:lnSpc>
                        <a:spcBef>
                          <a:spcPts val="0"/>
                        </a:spcBef>
                        <a:spcAft>
                          <a:spcPts val="0"/>
                        </a:spcAft>
                        <a:buNone/>
                      </a:pPr>
                      <a:r>
                        <a:rPr lang="en" sz="1000">
                          <a:latin typeface="Calibri"/>
                          <a:ea typeface="Calibri"/>
                          <a:cs typeface="Calibri"/>
                          <a:sym typeface="Calibri"/>
                        </a:rPr>
                        <a:t>Pages/Session</a:t>
                      </a:r>
                      <a:endParaRPr sz="1000">
                        <a:latin typeface="Calibri"/>
                        <a:ea typeface="Calibri"/>
                        <a:cs typeface="Calibri"/>
                        <a:sym typeface="Calibri"/>
                      </a:endParaRPr>
                    </a:p>
                  </a:txBody>
                  <a:tcPr marL="91425" marR="91425" marT="91425" marB="91425" anchor="ctr"/>
                </a:tc>
                <a:tc>
                  <a:txBody>
                    <a:bodyPr/>
                    <a:lstStyle/>
                    <a:p>
                      <a:pPr marL="0" lvl="0" indent="0" algn="l" rtl="0">
                        <a:lnSpc>
                          <a:spcPct val="100000"/>
                        </a:lnSpc>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5"/>
                  </a:ext>
                </a:extLst>
              </a:tr>
              <a:tr h="307750">
                <a:tc>
                  <a:txBody>
                    <a:bodyPr/>
                    <a:lstStyle/>
                    <a:p>
                      <a:pPr marL="0" lvl="0" indent="0" algn="l" rtl="0">
                        <a:lnSpc>
                          <a:spcPct val="100000"/>
                        </a:lnSpc>
                        <a:spcBef>
                          <a:spcPts val="0"/>
                        </a:spcBef>
                        <a:spcAft>
                          <a:spcPts val="0"/>
                        </a:spcAft>
                        <a:buNone/>
                      </a:pPr>
                      <a:r>
                        <a:rPr lang="en" sz="1000">
                          <a:latin typeface="Calibri"/>
                          <a:ea typeface="Calibri"/>
                          <a:cs typeface="Calibri"/>
                          <a:sym typeface="Calibri"/>
                        </a:rPr>
                        <a:t>Pageviews</a:t>
                      </a:r>
                      <a:endParaRPr sz="1000">
                        <a:latin typeface="Calibri"/>
                        <a:ea typeface="Calibri"/>
                        <a:cs typeface="Calibri"/>
                        <a:sym typeface="Calibri"/>
                      </a:endParaRPr>
                    </a:p>
                  </a:txBody>
                  <a:tcPr marL="91425" marR="91425" marT="91425" marB="91425" anchor="ctr"/>
                </a:tc>
                <a:tc>
                  <a:txBody>
                    <a:bodyPr/>
                    <a:lstStyle/>
                    <a:p>
                      <a:pPr marL="0" lvl="0" indent="0" algn="l" rtl="0">
                        <a:lnSpc>
                          <a:spcPct val="100000"/>
                        </a:lnSpc>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6"/>
                  </a:ext>
                </a:extLst>
              </a:tr>
              <a:tr h="307750">
                <a:tc>
                  <a:txBody>
                    <a:bodyPr/>
                    <a:lstStyle/>
                    <a:p>
                      <a:pPr marL="0" lvl="0" indent="0" algn="l" rtl="0">
                        <a:lnSpc>
                          <a:spcPct val="100000"/>
                        </a:lnSpc>
                        <a:spcBef>
                          <a:spcPts val="0"/>
                        </a:spcBef>
                        <a:spcAft>
                          <a:spcPts val="0"/>
                        </a:spcAft>
                        <a:buNone/>
                      </a:pPr>
                      <a:r>
                        <a:rPr lang="en" sz="1000">
                          <a:latin typeface="Calibri"/>
                          <a:ea typeface="Calibri"/>
                          <a:cs typeface="Calibri"/>
                          <a:sym typeface="Calibri"/>
                        </a:rPr>
                        <a:t>Bounce Rate</a:t>
                      </a:r>
                      <a:endParaRPr sz="1000">
                        <a:latin typeface="Calibri"/>
                        <a:ea typeface="Calibri"/>
                        <a:cs typeface="Calibri"/>
                        <a:sym typeface="Calibri"/>
                      </a:endParaRPr>
                    </a:p>
                  </a:txBody>
                  <a:tcPr marL="91425" marR="91425" marT="91425" marB="91425" anchor="ctr"/>
                </a:tc>
                <a:tc>
                  <a:txBody>
                    <a:bodyPr/>
                    <a:lstStyle/>
                    <a:p>
                      <a:pPr marL="0" lvl="0" indent="0" algn="l" rtl="0">
                        <a:lnSpc>
                          <a:spcPct val="100000"/>
                        </a:lnSpc>
                        <a:spcBef>
                          <a:spcPts val="0"/>
                        </a:spcBef>
                        <a:spcAft>
                          <a:spcPts val="0"/>
                        </a:spcAft>
                        <a:buNone/>
                      </a:pPr>
                      <a:endParaRPr sz="1000" dirty="0">
                        <a:latin typeface="Calibri"/>
                        <a:ea typeface="Calibri"/>
                        <a:cs typeface="Calibri"/>
                        <a:sym typeface="Calibri"/>
                      </a:endParaRPr>
                    </a:p>
                  </a:txBody>
                  <a:tcPr marL="91425" marR="91425" marT="91425" marB="91425"/>
                </a:tc>
                <a:extLst>
                  <a:ext uri="{0D108BD9-81ED-4DB2-BD59-A6C34878D82A}">
                    <a16:rowId xmlns:a16="http://schemas.microsoft.com/office/drawing/2014/main" val="10007"/>
                  </a:ext>
                </a:extLst>
              </a:tr>
            </a:tbl>
          </a:graphicData>
        </a:graphic>
      </p:graphicFrame>
      <p:sp>
        <p:nvSpPr>
          <p:cNvPr id="189" name="Google Shape;189;p24"/>
          <p:cNvSpPr txBox="1"/>
          <p:nvPr/>
        </p:nvSpPr>
        <p:spPr>
          <a:xfrm>
            <a:off x="181575" y="1089963"/>
            <a:ext cx="2327700" cy="28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a:latin typeface="Calibri"/>
                <a:ea typeface="Calibri"/>
                <a:cs typeface="Calibri"/>
                <a:sym typeface="Calibri"/>
              </a:rPr>
              <a:t>Audience &gt;  Overview</a:t>
            </a:r>
            <a:endParaRPr sz="1100" b="1">
              <a:latin typeface="Calibri"/>
              <a:ea typeface="Calibri"/>
              <a:cs typeface="Calibri"/>
              <a:sym typeface="Calibri"/>
            </a:endParaRPr>
          </a:p>
        </p:txBody>
      </p:sp>
      <p:pic>
        <p:nvPicPr>
          <p:cNvPr id="190" name="Google Shape;190;p24"/>
          <p:cNvPicPr preferRelativeResize="0"/>
          <p:nvPr/>
        </p:nvPicPr>
        <p:blipFill>
          <a:blip r:embed="rId3">
            <a:alphaModFix/>
          </a:blip>
          <a:stretch>
            <a:fillRect/>
          </a:stretch>
        </p:blipFill>
        <p:spPr>
          <a:xfrm>
            <a:off x="181575" y="306500"/>
            <a:ext cx="512400" cy="512400"/>
          </a:xfrm>
          <a:prstGeom prst="rect">
            <a:avLst/>
          </a:prstGeom>
          <a:noFill/>
          <a:ln>
            <a:noFill/>
          </a:ln>
        </p:spPr>
      </p:pic>
      <p:graphicFrame>
        <p:nvGraphicFramePr>
          <p:cNvPr id="191" name="Google Shape;191;p24"/>
          <p:cNvGraphicFramePr/>
          <p:nvPr/>
        </p:nvGraphicFramePr>
        <p:xfrm>
          <a:off x="2244288" y="1464388"/>
          <a:ext cx="2327700" cy="1341000"/>
        </p:xfrm>
        <a:graphic>
          <a:graphicData uri="http://schemas.openxmlformats.org/drawingml/2006/table">
            <a:tbl>
              <a:tblPr>
                <a:noFill/>
                <a:tableStyleId>{B8799D8A-CE1B-4F08-9782-8FE208FB6F05}</a:tableStyleId>
              </a:tblPr>
              <a:tblGrid>
                <a:gridCol w="1175200">
                  <a:extLst>
                    <a:ext uri="{9D8B030D-6E8A-4147-A177-3AD203B41FA5}">
                      <a16:colId xmlns:a16="http://schemas.microsoft.com/office/drawing/2014/main" val="20000"/>
                    </a:ext>
                  </a:extLst>
                </a:gridCol>
                <a:gridCol w="1152500">
                  <a:extLst>
                    <a:ext uri="{9D8B030D-6E8A-4147-A177-3AD203B41FA5}">
                      <a16:colId xmlns:a16="http://schemas.microsoft.com/office/drawing/2014/main" val="20001"/>
                    </a:ext>
                  </a:extLst>
                </a:gridCol>
              </a:tblGrid>
              <a:tr h="288075">
                <a:tc>
                  <a:txBody>
                    <a:bodyPr/>
                    <a:lstStyle/>
                    <a:p>
                      <a:pPr marL="0" lvl="0" indent="0" algn="l" rtl="0">
                        <a:spcBef>
                          <a:spcPts val="0"/>
                        </a:spcBef>
                        <a:spcAft>
                          <a:spcPts val="0"/>
                        </a:spcAft>
                        <a:buNone/>
                      </a:pPr>
                      <a:r>
                        <a:rPr lang="en" sz="1000">
                          <a:latin typeface="Calibri"/>
                          <a:ea typeface="Calibri"/>
                          <a:cs typeface="Calibri"/>
                          <a:sym typeface="Calibri"/>
                        </a:rPr>
                        <a:t>Direct</a:t>
                      </a:r>
                      <a:endParaRPr sz="1000">
                        <a:latin typeface="Calibri"/>
                        <a:ea typeface="Calibri"/>
                        <a:cs typeface="Calibri"/>
                        <a:sym typeface="Calibri"/>
                      </a:endParaRPr>
                    </a:p>
                  </a:txBody>
                  <a:tcPr marL="91425" marR="91425" marT="91425" marB="91425" anchor="ctr"/>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0"/>
                  </a:ext>
                </a:extLst>
              </a:tr>
              <a:tr h="288075">
                <a:tc>
                  <a:txBody>
                    <a:bodyPr/>
                    <a:lstStyle/>
                    <a:p>
                      <a:pPr marL="0" lvl="0" indent="0" algn="l" rtl="0">
                        <a:spcBef>
                          <a:spcPts val="0"/>
                        </a:spcBef>
                        <a:spcAft>
                          <a:spcPts val="0"/>
                        </a:spcAft>
                        <a:buNone/>
                      </a:pPr>
                      <a:r>
                        <a:rPr lang="en" sz="1000">
                          <a:latin typeface="Calibri"/>
                          <a:ea typeface="Calibri"/>
                          <a:cs typeface="Calibri"/>
                          <a:sym typeface="Calibri"/>
                        </a:rPr>
                        <a:t>Referral</a:t>
                      </a:r>
                      <a:endParaRPr sz="1000">
                        <a:latin typeface="Calibri"/>
                        <a:ea typeface="Calibri"/>
                        <a:cs typeface="Calibri"/>
                        <a:sym typeface="Calibri"/>
                      </a:endParaRPr>
                    </a:p>
                  </a:txBody>
                  <a:tcPr marL="91425" marR="91425" marT="91425" marB="91425" anchor="ctr"/>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1"/>
                  </a:ext>
                </a:extLst>
              </a:tr>
              <a:tr h="288075">
                <a:tc>
                  <a:txBody>
                    <a:bodyPr/>
                    <a:lstStyle/>
                    <a:p>
                      <a:pPr marL="0" lvl="0" indent="0" algn="l" rtl="0">
                        <a:spcBef>
                          <a:spcPts val="0"/>
                        </a:spcBef>
                        <a:spcAft>
                          <a:spcPts val="0"/>
                        </a:spcAft>
                        <a:buNone/>
                      </a:pPr>
                      <a:r>
                        <a:rPr lang="en" sz="1000">
                          <a:latin typeface="Calibri"/>
                          <a:ea typeface="Calibri"/>
                          <a:cs typeface="Calibri"/>
                          <a:sym typeface="Calibri"/>
                        </a:rPr>
                        <a:t>Organic</a:t>
                      </a:r>
                      <a:endParaRPr sz="1000">
                        <a:latin typeface="Calibri"/>
                        <a:ea typeface="Calibri"/>
                        <a:cs typeface="Calibri"/>
                        <a:sym typeface="Calibri"/>
                      </a:endParaRPr>
                    </a:p>
                  </a:txBody>
                  <a:tcPr marL="91425" marR="91425" marT="91425" marB="91425" anchor="ctr"/>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2"/>
                  </a:ext>
                </a:extLst>
              </a:tr>
              <a:tr h="288075">
                <a:tc>
                  <a:txBody>
                    <a:bodyPr/>
                    <a:lstStyle/>
                    <a:p>
                      <a:pPr marL="0" lvl="0" indent="0" algn="l" rtl="0">
                        <a:spcBef>
                          <a:spcPts val="0"/>
                        </a:spcBef>
                        <a:spcAft>
                          <a:spcPts val="0"/>
                        </a:spcAft>
                        <a:buNone/>
                      </a:pPr>
                      <a:r>
                        <a:rPr lang="en" sz="1000">
                          <a:latin typeface="Calibri"/>
                          <a:ea typeface="Calibri"/>
                          <a:cs typeface="Calibri"/>
                          <a:sym typeface="Calibri"/>
                        </a:rPr>
                        <a:t>Social or other</a:t>
                      </a:r>
                      <a:endParaRPr sz="1000">
                        <a:latin typeface="Calibri"/>
                        <a:ea typeface="Calibri"/>
                        <a:cs typeface="Calibri"/>
                        <a:sym typeface="Calibri"/>
                      </a:endParaRPr>
                    </a:p>
                  </a:txBody>
                  <a:tcPr marL="91425" marR="91425" marT="91425" marB="91425" anchor="ctr"/>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3"/>
                  </a:ext>
                </a:extLst>
              </a:tr>
            </a:tbl>
          </a:graphicData>
        </a:graphic>
      </p:graphicFrame>
      <p:sp>
        <p:nvSpPr>
          <p:cNvPr id="192" name="Google Shape;192;p24"/>
          <p:cNvSpPr txBox="1"/>
          <p:nvPr/>
        </p:nvSpPr>
        <p:spPr>
          <a:xfrm>
            <a:off x="2142425" y="1152413"/>
            <a:ext cx="2327700" cy="28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a:latin typeface="Calibri"/>
                <a:ea typeface="Calibri"/>
                <a:cs typeface="Calibri"/>
                <a:sym typeface="Calibri"/>
              </a:rPr>
              <a:t>Acquisition &gt; Overview &gt; Users</a:t>
            </a:r>
            <a:endParaRPr sz="1100" b="1">
              <a:latin typeface="Calibri"/>
              <a:ea typeface="Calibri"/>
              <a:cs typeface="Calibri"/>
              <a:sym typeface="Calibri"/>
            </a:endParaRPr>
          </a:p>
        </p:txBody>
      </p:sp>
      <p:graphicFrame>
        <p:nvGraphicFramePr>
          <p:cNvPr id="193" name="Google Shape;193;p24"/>
          <p:cNvGraphicFramePr/>
          <p:nvPr/>
        </p:nvGraphicFramePr>
        <p:xfrm>
          <a:off x="2224713" y="3310813"/>
          <a:ext cx="2347275" cy="1676250"/>
        </p:xfrm>
        <a:graphic>
          <a:graphicData uri="http://schemas.openxmlformats.org/drawingml/2006/table">
            <a:tbl>
              <a:tblPr>
                <a:noFill/>
                <a:tableStyleId>{B8799D8A-CE1B-4F08-9782-8FE208FB6F05}</a:tableStyleId>
              </a:tblPr>
              <a:tblGrid>
                <a:gridCol w="1194775">
                  <a:extLst>
                    <a:ext uri="{9D8B030D-6E8A-4147-A177-3AD203B41FA5}">
                      <a16:colId xmlns:a16="http://schemas.microsoft.com/office/drawing/2014/main" val="20000"/>
                    </a:ext>
                  </a:extLst>
                </a:gridCol>
                <a:gridCol w="1152500">
                  <a:extLst>
                    <a:ext uri="{9D8B030D-6E8A-4147-A177-3AD203B41FA5}">
                      <a16:colId xmlns:a16="http://schemas.microsoft.com/office/drawing/2014/main" val="20001"/>
                    </a:ext>
                  </a:extLst>
                </a:gridCol>
              </a:tblGrid>
              <a:tr h="0">
                <a:tc>
                  <a:txBody>
                    <a:bodyPr/>
                    <a:lstStyle/>
                    <a:p>
                      <a:pPr marL="0" lvl="0" indent="0" algn="l" rtl="0">
                        <a:spcBef>
                          <a:spcPts val="0"/>
                        </a:spcBef>
                        <a:spcAft>
                          <a:spcPts val="0"/>
                        </a:spcAft>
                        <a:buNone/>
                      </a:pPr>
                      <a:r>
                        <a:rPr lang="en" sz="1000">
                          <a:latin typeface="Calibri"/>
                          <a:ea typeface="Calibri"/>
                          <a:cs typeface="Calibri"/>
                          <a:sym typeface="Calibri"/>
                        </a:rPr>
                        <a:t>Pageviews</a:t>
                      </a:r>
                      <a:endParaRPr sz="1000">
                        <a:latin typeface="Calibri"/>
                        <a:ea typeface="Calibri"/>
                        <a:cs typeface="Calibri"/>
                        <a:sym typeface="Calibri"/>
                      </a:endParaRPr>
                    </a:p>
                  </a:txBody>
                  <a:tcPr marL="91425" marR="91425" marT="91425" marB="91425" anchor="ctr"/>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0"/>
                  </a:ext>
                </a:extLst>
              </a:tr>
              <a:tr h="232350">
                <a:tc>
                  <a:txBody>
                    <a:bodyPr/>
                    <a:lstStyle/>
                    <a:p>
                      <a:pPr marL="0" lvl="0" indent="0" algn="l" rtl="0">
                        <a:spcBef>
                          <a:spcPts val="0"/>
                        </a:spcBef>
                        <a:spcAft>
                          <a:spcPts val="0"/>
                        </a:spcAft>
                        <a:buNone/>
                      </a:pPr>
                      <a:r>
                        <a:rPr lang="en" sz="1000">
                          <a:latin typeface="Calibri"/>
                          <a:ea typeface="Calibri"/>
                          <a:cs typeface="Calibri"/>
                          <a:sym typeface="Calibri"/>
                        </a:rPr>
                        <a:t>Unique Pageviews</a:t>
                      </a:r>
                      <a:endParaRPr sz="1000">
                        <a:latin typeface="Calibri"/>
                        <a:ea typeface="Calibri"/>
                        <a:cs typeface="Calibri"/>
                        <a:sym typeface="Calibri"/>
                      </a:endParaRPr>
                    </a:p>
                  </a:txBody>
                  <a:tcPr marL="91425" marR="91425" marT="91425" marB="91425" anchor="ctr"/>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1"/>
                  </a:ext>
                </a:extLst>
              </a:tr>
              <a:tr h="232350">
                <a:tc>
                  <a:txBody>
                    <a:bodyPr/>
                    <a:lstStyle/>
                    <a:p>
                      <a:pPr marL="0" lvl="0" indent="0" algn="l" rtl="0">
                        <a:spcBef>
                          <a:spcPts val="0"/>
                        </a:spcBef>
                        <a:spcAft>
                          <a:spcPts val="0"/>
                        </a:spcAft>
                        <a:buNone/>
                      </a:pPr>
                      <a:r>
                        <a:rPr lang="en" sz="1000">
                          <a:latin typeface="Calibri"/>
                          <a:ea typeface="Calibri"/>
                          <a:cs typeface="Calibri"/>
                          <a:sym typeface="Calibri"/>
                        </a:rPr>
                        <a:t>Avg. Time on Page</a:t>
                      </a:r>
                      <a:endParaRPr sz="1000">
                        <a:latin typeface="Calibri"/>
                        <a:ea typeface="Calibri"/>
                        <a:cs typeface="Calibri"/>
                        <a:sym typeface="Calibri"/>
                      </a:endParaRPr>
                    </a:p>
                  </a:txBody>
                  <a:tcPr marL="91425" marR="91425" marT="91425" marB="91425" anchor="ctr"/>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2"/>
                  </a:ext>
                </a:extLst>
              </a:tr>
              <a:tr h="232350">
                <a:tc>
                  <a:txBody>
                    <a:bodyPr/>
                    <a:lstStyle/>
                    <a:p>
                      <a:pPr marL="0" lvl="0" indent="0" algn="l" rtl="0">
                        <a:spcBef>
                          <a:spcPts val="0"/>
                        </a:spcBef>
                        <a:spcAft>
                          <a:spcPts val="0"/>
                        </a:spcAft>
                        <a:buNone/>
                      </a:pPr>
                      <a:r>
                        <a:rPr lang="en" sz="1000">
                          <a:latin typeface="Calibri"/>
                          <a:ea typeface="Calibri"/>
                          <a:cs typeface="Calibri"/>
                          <a:sym typeface="Calibri"/>
                        </a:rPr>
                        <a:t>Bounce Rate</a:t>
                      </a:r>
                      <a:endParaRPr sz="1000">
                        <a:latin typeface="Calibri"/>
                        <a:ea typeface="Calibri"/>
                        <a:cs typeface="Calibri"/>
                        <a:sym typeface="Calibri"/>
                      </a:endParaRPr>
                    </a:p>
                  </a:txBody>
                  <a:tcPr marL="91425" marR="91425" marT="91425" marB="91425" anchor="ctr"/>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3"/>
                  </a:ext>
                </a:extLst>
              </a:tr>
              <a:tr h="232350">
                <a:tc>
                  <a:txBody>
                    <a:bodyPr/>
                    <a:lstStyle/>
                    <a:p>
                      <a:pPr marL="0" lvl="0" indent="0" algn="l" rtl="0">
                        <a:spcBef>
                          <a:spcPts val="0"/>
                        </a:spcBef>
                        <a:spcAft>
                          <a:spcPts val="0"/>
                        </a:spcAft>
                        <a:buNone/>
                      </a:pPr>
                      <a:r>
                        <a:rPr lang="en" sz="1000">
                          <a:latin typeface="Calibri"/>
                          <a:ea typeface="Calibri"/>
                          <a:cs typeface="Calibri"/>
                          <a:sym typeface="Calibri"/>
                        </a:rPr>
                        <a:t>% Exit</a:t>
                      </a:r>
                      <a:endParaRPr sz="1000">
                        <a:latin typeface="Calibri"/>
                        <a:ea typeface="Calibri"/>
                        <a:cs typeface="Calibri"/>
                        <a:sym typeface="Calibri"/>
                      </a:endParaRPr>
                    </a:p>
                  </a:txBody>
                  <a:tcPr marL="91425" marR="91425" marT="91425" marB="91425" anchor="ctr"/>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4"/>
                  </a:ext>
                </a:extLst>
              </a:tr>
            </a:tbl>
          </a:graphicData>
        </a:graphic>
      </p:graphicFrame>
      <p:sp>
        <p:nvSpPr>
          <p:cNvPr id="194" name="Google Shape;194;p24"/>
          <p:cNvSpPr txBox="1"/>
          <p:nvPr/>
        </p:nvSpPr>
        <p:spPr>
          <a:xfrm>
            <a:off x="2142425" y="2977288"/>
            <a:ext cx="2327700" cy="28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a:latin typeface="Calibri"/>
                <a:ea typeface="Calibri"/>
                <a:cs typeface="Calibri"/>
                <a:sym typeface="Calibri"/>
              </a:rPr>
              <a:t>Behavior  &gt;  Overview</a:t>
            </a:r>
            <a:endParaRPr sz="1100" b="1">
              <a:latin typeface="Calibri"/>
              <a:ea typeface="Calibri"/>
              <a:cs typeface="Calibri"/>
              <a:sym typeface="Calibri"/>
            </a:endParaRPr>
          </a:p>
        </p:txBody>
      </p:sp>
      <p:graphicFrame>
        <p:nvGraphicFramePr>
          <p:cNvPr id="195" name="Google Shape;195;p24"/>
          <p:cNvGraphicFramePr/>
          <p:nvPr/>
        </p:nvGraphicFramePr>
        <p:xfrm>
          <a:off x="5065288" y="1489788"/>
          <a:ext cx="3725225" cy="2163900"/>
        </p:xfrm>
        <a:graphic>
          <a:graphicData uri="http://schemas.openxmlformats.org/drawingml/2006/table">
            <a:tbl>
              <a:tblPr>
                <a:noFill/>
                <a:tableStyleId>{B8799D8A-CE1B-4F08-9782-8FE208FB6F05}</a:tableStyleId>
              </a:tblPr>
              <a:tblGrid>
                <a:gridCol w="417625">
                  <a:extLst>
                    <a:ext uri="{9D8B030D-6E8A-4147-A177-3AD203B41FA5}">
                      <a16:colId xmlns:a16="http://schemas.microsoft.com/office/drawing/2014/main" val="20000"/>
                    </a:ext>
                  </a:extLst>
                </a:gridCol>
                <a:gridCol w="826900">
                  <a:extLst>
                    <a:ext uri="{9D8B030D-6E8A-4147-A177-3AD203B41FA5}">
                      <a16:colId xmlns:a16="http://schemas.microsoft.com/office/drawing/2014/main" val="20001"/>
                    </a:ext>
                  </a:extLst>
                </a:gridCol>
                <a:gridCol w="826900">
                  <a:extLst>
                    <a:ext uri="{9D8B030D-6E8A-4147-A177-3AD203B41FA5}">
                      <a16:colId xmlns:a16="http://schemas.microsoft.com/office/drawing/2014/main" val="20002"/>
                    </a:ext>
                  </a:extLst>
                </a:gridCol>
                <a:gridCol w="899950">
                  <a:extLst>
                    <a:ext uri="{9D8B030D-6E8A-4147-A177-3AD203B41FA5}">
                      <a16:colId xmlns:a16="http://schemas.microsoft.com/office/drawing/2014/main" val="20003"/>
                    </a:ext>
                  </a:extLst>
                </a:gridCol>
                <a:gridCol w="753850">
                  <a:extLst>
                    <a:ext uri="{9D8B030D-6E8A-4147-A177-3AD203B41FA5}">
                      <a16:colId xmlns:a16="http://schemas.microsoft.com/office/drawing/2014/main" val="20004"/>
                    </a:ext>
                  </a:extLst>
                </a:gridCol>
              </a:tblGrid>
              <a:tr h="0">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l" rtl="0">
                        <a:spcBef>
                          <a:spcPts val="0"/>
                        </a:spcBef>
                        <a:spcAft>
                          <a:spcPts val="0"/>
                        </a:spcAft>
                        <a:buNone/>
                      </a:pPr>
                      <a:r>
                        <a:rPr lang="en" sz="1000">
                          <a:latin typeface="Calibri"/>
                          <a:ea typeface="Calibri"/>
                          <a:cs typeface="Calibri"/>
                          <a:sym typeface="Calibri"/>
                        </a:rPr>
                        <a:t>Page Title</a:t>
                      </a: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r>
                        <a:rPr lang="en" sz="1000">
                          <a:latin typeface="Calibri"/>
                          <a:ea typeface="Calibri"/>
                          <a:cs typeface="Calibri"/>
                          <a:sym typeface="Calibri"/>
                        </a:rPr>
                        <a:t>Pageviews</a:t>
                      </a: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r>
                        <a:rPr lang="en" sz="1000">
                          <a:latin typeface="Calibri"/>
                          <a:ea typeface="Calibri"/>
                          <a:cs typeface="Calibri"/>
                          <a:sym typeface="Calibri"/>
                        </a:rPr>
                        <a:t>Avg. Time on Page</a:t>
                      </a: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r>
                        <a:rPr lang="en" sz="1000">
                          <a:latin typeface="Calibri"/>
                          <a:ea typeface="Calibri"/>
                          <a:cs typeface="Calibri"/>
                          <a:sym typeface="Calibri"/>
                        </a:rPr>
                        <a:t>Bounce Rate</a:t>
                      </a: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0"/>
                  </a:ext>
                </a:extLst>
              </a:tr>
              <a:tr h="0">
                <a:tc>
                  <a:txBody>
                    <a:bodyPr/>
                    <a:lstStyle/>
                    <a:p>
                      <a:pPr marL="0" lvl="0" indent="0" algn="l" rtl="0">
                        <a:spcBef>
                          <a:spcPts val="0"/>
                        </a:spcBef>
                        <a:spcAft>
                          <a:spcPts val="0"/>
                        </a:spcAft>
                        <a:buNone/>
                      </a:pPr>
                      <a:r>
                        <a:rPr lang="en" sz="1000">
                          <a:latin typeface="Calibri"/>
                          <a:ea typeface="Calibri"/>
                          <a:cs typeface="Calibri"/>
                          <a:sym typeface="Calibri"/>
                        </a:rPr>
                        <a:t>1)</a:t>
                      </a:r>
                      <a:endParaRPr sz="1000">
                        <a:latin typeface="Calibri"/>
                        <a:ea typeface="Calibri"/>
                        <a:cs typeface="Calibri"/>
                        <a:sym typeface="Calibri"/>
                      </a:endParaRPr>
                    </a:p>
                  </a:txBody>
                  <a:tcPr marL="91425" marR="91425" marT="91425" marB="91425" anchor="ctr"/>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1"/>
                  </a:ext>
                </a:extLst>
              </a:tr>
              <a:tr h="232350">
                <a:tc>
                  <a:txBody>
                    <a:bodyPr/>
                    <a:lstStyle/>
                    <a:p>
                      <a:pPr marL="0" lvl="0" indent="0" algn="l" rtl="0">
                        <a:spcBef>
                          <a:spcPts val="0"/>
                        </a:spcBef>
                        <a:spcAft>
                          <a:spcPts val="0"/>
                        </a:spcAft>
                        <a:buNone/>
                      </a:pPr>
                      <a:r>
                        <a:rPr lang="en" sz="1000">
                          <a:latin typeface="Calibri"/>
                          <a:ea typeface="Calibri"/>
                          <a:cs typeface="Calibri"/>
                          <a:sym typeface="Calibri"/>
                        </a:rPr>
                        <a:t>2)</a:t>
                      </a:r>
                      <a:endParaRPr sz="1000">
                        <a:latin typeface="Calibri"/>
                        <a:ea typeface="Calibri"/>
                        <a:cs typeface="Calibri"/>
                        <a:sym typeface="Calibri"/>
                      </a:endParaRPr>
                    </a:p>
                  </a:txBody>
                  <a:tcPr marL="91425" marR="91425" marT="91425" marB="91425" anchor="ctr"/>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2"/>
                  </a:ext>
                </a:extLst>
              </a:tr>
              <a:tr h="232350">
                <a:tc>
                  <a:txBody>
                    <a:bodyPr/>
                    <a:lstStyle/>
                    <a:p>
                      <a:pPr marL="0" lvl="0" indent="0" algn="l" rtl="0">
                        <a:spcBef>
                          <a:spcPts val="0"/>
                        </a:spcBef>
                        <a:spcAft>
                          <a:spcPts val="0"/>
                        </a:spcAft>
                        <a:buNone/>
                      </a:pPr>
                      <a:r>
                        <a:rPr lang="en" sz="1000">
                          <a:latin typeface="Calibri"/>
                          <a:ea typeface="Calibri"/>
                          <a:cs typeface="Calibri"/>
                          <a:sym typeface="Calibri"/>
                        </a:rPr>
                        <a:t>3)</a:t>
                      </a:r>
                      <a:endParaRPr sz="1000">
                        <a:latin typeface="Calibri"/>
                        <a:ea typeface="Calibri"/>
                        <a:cs typeface="Calibri"/>
                        <a:sym typeface="Calibri"/>
                      </a:endParaRPr>
                    </a:p>
                  </a:txBody>
                  <a:tcPr marL="91425" marR="91425" marT="91425" marB="91425" anchor="ctr"/>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3"/>
                  </a:ext>
                </a:extLst>
              </a:tr>
              <a:tr h="232350">
                <a:tc>
                  <a:txBody>
                    <a:bodyPr/>
                    <a:lstStyle/>
                    <a:p>
                      <a:pPr marL="0" lvl="0" indent="0" algn="l" rtl="0">
                        <a:spcBef>
                          <a:spcPts val="0"/>
                        </a:spcBef>
                        <a:spcAft>
                          <a:spcPts val="0"/>
                        </a:spcAft>
                        <a:buNone/>
                      </a:pPr>
                      <a:r>
                        <a:rPr lang="en" sz="1000">
                          <a:latin typeface="Calibri"/>
                          <a:ea typeface="Calibri"/>
                          <a:cs typeface="Calibri"/>
                          <a:sym typeface="Calibri"/>
                        </a:rPr>
                        <a:t>4)</a:t>
                      </a:r>
                      <a:endParaRPr sz="1000">
                        <a:latin typeface="Calibri"/>
                        <a:ea typeface="Calibri"/>
                        <a:cs typeface="Calibri"/>
                        <a:sym typeface="Calibri"/>
                      </a:endParaRPr>
                    </a:p>
                  </a:txBody>
                  <a:tcPr marL="91425" marR="91425" marT="91425" marB="91425" anchor="ctr"/>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4"/>
                  </a:ext>
                </a:extLst>
              </a:tr>
              <a:tr h="232350">
                <a:tc>
                  <a:txBody>
                    <a:bodyPr/>
                    <a:lstStyle/>
                    <a:p>
                      <a:pPr marL="0" lvl="0" indent="0" algn="l" rtl="0">
                        <a:spcBef>
                          <a:spcPts val="0"/>
                        </a:spcBef>
                        <a:spcAft>
                          <a:spcPts val="0"/>
                        </a:spcAft>
                        <a:buNone/>
                      </a:pPr>
                      <a:r>
                        <a:rPr lang="en" sz="1000">
                          <a:latin typeface="Calibri"/>
                          <a:ea typeface="Calibri"/>
                          <a:cs typeface="Calibri"/>
                          <a:sym typeface="Calibri"/>
                        </a:rPr>
                        <a:t>5)</a:t>
                      </a:r>
                      <a:endParaRPr sz="1000">
                        <a:latin typeface="Calibri"/>
                        <a:ea typeface="Calibri"/>
                        <a:cs typeface="Calibri"/>
                        <a:sym typeface="Calibri"/>
                      </a:endParaRPr>
                    </a:p>
                  </a:txBody>
                  <a:tcPr marL="91425" marR="91425" marT="91425" marB="91425" anchor="ctr"/>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5"/>
                  </a:ext>
                </a:extLst>
              </a:tr>
            </a:tbl>
          </a:graphicData>
        </a:graphic>
      </p:graphicFrame>
      <p:sp>
        <p:nvSpPr>
          <p:cNvPr id="196" name="Google Shape;196;p24"/>
          <p:cNvSpPr txBox="1"/>
          <p:nvPr/>
        </p:nvSpPr>
        <p:spPr>
          <a:xfrm>
            <a:off x="4959888" y="1152425"/>
            <a:ext cx="3936000" cy="28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a:latin typeface="Calibri"/>
                <a:ea typeface="Calibri"/>
                <a:cs typeface="Calibri"/>
                <a:sym typeface="Calibri"/>
              </a:rPr>
              <a:t>Behavior  &gt;  Site Content  &gt;  All Pages &gt; Top 5 Pages</a:t>
            </a:r>
            <a:endParaRPr sz="1100" b="1">
              <a:latin typeface="Calibri"/>
              <a:ea typeface="Calibri"/>
              <a:cs typeface="Calibri"/>
              <a:sym typeface="Calibri"/>
            </a:endParaRPr>
          </a:p>
        </p:txBody>
      </p:sp>
      <p:graphicFrame>
        <p:nvGraphicFramePr>
          <p:cNvPr id="197" name="Google Shape;197;p24"/>
          <p:cNvGraphicFramePr/>
          <p:nvPr/>
        </p:nvGraphicFramePr>
        <p:xfrm>
          <a:off x="5018388" y="4246363"/>
          <a:ext cx="3725225" cy="670500"/>
        </p:xfrm>
        <a:graphic>
          <a:graphicData uri="http://schemas.openxmlformats.org/drawingml/2006/table">
            <a:tbl>
              <a:tblPr>
                <a:noFill/>
                <a:tableStyleId>{B8799D8A-CE1B-4F08-9782-8FE208FB6F05}</a:tableStyleId>
              </a:tblPr>
              <a:tblGrid>
                <a:gridCol w="1880775">
                  <a:extLst>
                    <a:ext uri="{9D8B030D-6E8A-4147-A177-3AD203B41FA5}">
                      <a16:colId xmlns:a16="http://schemas.microsoft.com/office/drawing/2014/main" val="20000"/>
                    </a:ext>
                  </a:extLst>
                </a:gridCol>
                <a:gridCol w="1844450">
                  <a:extLst>
                    <a:ext uri="{9D8B030D-6E8A-4147-A177-3AD203B41FA5}">
                      <a16:colId xmlns:a16="http://schemas.microsoft.com/office/drawing/2014/main" val="20001"/>
                    </a:ext>
                  </a:extLst>
                </a:gridCol>
              </a:tblGrid>
              <a:tr h="0">
                <a:tc>
                  <a:txBody>
                    <a:bodyPr/>
                    <a:lstStyle/>
                    <a:p>
                      <a:pPr marL="0" lvl="0" indent="0" algn="l" rtl="0">
                        <a:spcBef>
                          <a:spcPts val="0"/>
                        </a:spcBef>
                        <a:spcAft>
                          <a:spcPts val="0"/>
                        </a:spcAft>
                        <a:buNone/>
                      </a:pPr>
                      <a:r>
                        <a:rPr lang="en" sz="1000">
                          <a:latin typeface="Calibri"/>
                          <a:ea typeface="Calibri"/>
                          <a:cs typeface="Calibri"/>
                          <a:sym typeface="Calibri"/>
                        </a:rPr>
                        <a:t>Title of top landing page</a:t>
                      </a:r>
                      <a:endParaRPr sz="1000">
                        <a:latin typeface="Calibri"/>
                        <a:ea typeface="Calibri"/>
                        <a:cs typeface="Calibri"/>
                        <a:sym typeface="Calibri"/>
                      </a:endParaRPr>
                    </a:p>
                  </a:txBody>
                  <a:tcPr marL="91425" marR="91425" marT="91425" marB="91425" anchor="ctr"/>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0"/>
                  </a:ext>
                </a:extLst>
              </a:tr>
              <a:tr h="0">
                <a:tc>
                  <a:txBody>
                    <a:bodyPr/>
                    <a:lstStyle/>
                    <a:p>
                      <a:pPr marL="0" lvl="0" indent="0" algn="l" rtl="0">
                        <a:spcBef>
                          <a:spcPts val="0"/>
                        </a:spcBef>
                        <a:spcAft>
                          <a:spcPts val="0"/>
                        </a:spcAft>
                        <a:buNone/>
                      </a:pPr>
                      <a:r>
                        <a:rPr lang="en" sz="1000">
                          <a:latin typeface="Calibri"/>
                          <a:ea typeface="Calibri"/>
                          <a:cs typeface="Calibri"/>
                          <a:sym typeface="Calibri"/>
                        </a:rPr>
                        <a:t>Title of top exit page</a:t>
                      </a:r>
                      <a:endParaRPr sz="1000">
                        <a:latin typeface="Calibri"/>
                        <a:ea typeface="Calibri"/>
                        <a:cs typeface="Calibri"/>
                        <a:sym typeface="Calibri"/>
                      </a:endParaRPr>
                    </a:p>
                  </a:txBody>
                  <a:tcPr marL="91425" marR="91425" marT="91425" marB="91425" anchor="ctr"/>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1"/>
                  </a:ext>
                </a:extLst>
              </a:tr>
            </a:tbl>
          </a:graphicData>
        </a:graphic>
      </p:graphicFrame>
      <p:sp>
        <p:nvSpPr>
          <p:cNvPr id="198" name="Google Shape;198;p24"/>
          <p:cNvSpPr txBox="1"/>
          <p:nvPr/>
        </p:nvSpPr>
        <p:spPr>
          <a:xfrm>
            <a:off x="4971500" y="3912525"/>
            <a:ext cx="3819000" cy="28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a:latin typeface="Calibri"/>
                <a:ea typeface="Calibri"/>
                <a:cs typeface="Calibri"/>
                <a:sym typeface="Calibri"/>
              </a:rPr>
              <a:t>Behavior &gt; Site Content &gt; Landing Pages</a:t>
            </a:r>
            <a:endParaRPr sz="1100" b="1">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4"/>
          <p:cNvSpPr txBox="1">
            <a:spLocks noGrp="1"/>
          </p:cNvSpPr>
          <p:nvPr>
            <p:ph type="title"/>
          </p:nvPr>
        </p:nvSpPr>
        <p:spPr>
          <a:xfrm>
            <a:off x="655576" y="219525"/>
            <a:ext cx="3819000" cy="49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b="1">
                <a:latin typeface="Calibri"/>
                <a:ea typeface="Calibri"/>
                <a:cs typeface="Calibri"/>
                <a:sym typeface="Calibri"/>
              </a:rPr>
              <a:t>Google Ad Metrics</a:t>
            </a:r>
            <a:endParaRPr sz="3000" b="1">
              <a:latin typeface="Calibri"/>
              <a:ea typeface="Calibri"/>
              <a:cs typeface="Calibri"/>
              <a:sym typeface="Calibri"/>
            </a:endParaRPr>
          </a:p>
        </p:txBody>
      </p:sp>
      <p:pic>
        <p:nvPicPr>
          <p:cNvPr id="181" name="Google Shape;181;p24"/>
          <p:cNvPicPr preferRelativeResize="0"/>
          <p:nvPr/>
        </p:nvPicPr>
        <p:blipFill>
          <a:blip r:embed="rId3">
            <a:alphaModFix/>
          </a:blip>
          <a:stretch>
            <a:fillRect/>
          </a:stretch>
        </p:blipFill>
        <p:spPr>
          <a:xfrm>
            <a:off x="263913" y="318963"/>
            <a:ext cx="391675" cy="391675"/>
          </a:xfrm>
          <a:prstGeom prst="rect">
            <a:avLst/>
          </a:prstGeom>
          <a:noFill/>
          <a:ln>
            <a:noFill/>
          </a:ln>
        </p:spPr>
      </p:pic>
      <p:graphicFrame>
        <p:nvGraphicFramePr>
          <p:cNvPr id="182" name="Google Shape;182;p24"/>
          <p:cNvGraphicFramePr/>
          <p:nvPr/>
        </p:nvGraphicFramePr>
        <p:xfrm>
          <a:off x="5177275" y="430750"/>
          <a:ext cx="3503625" cy="1600125"/>
        </p:xfrm>
        <a:graphic>
          <a:graphicData uri="http://schemas.openxmlformats.org/drawingml/2006/table">
            <a:tbl>
              <a:tblPr>
                <a:noFill/>
              </a:tblPr>
              <a:tblGrid>
                <a:gridCol w="912600">
                  <a:extLst>
                    <a:ext uri="{9D8B030D-6E8A-4147-A177-3AD203B41FA5}">
                      <a16:colId xmlns:a16="http://schemas.microsoft.com/office/drawing/2014/main" val="20000"/>
                    </a:ext>
                  </a:extLst>
                </a:gridCol>
                <a:gridCol w="707750">
                  <a:extLst>
                    <a:ext uri="{9D8B030D-6E8A-4147-A177-3AD203B41FA5}">
                      <a16:colId xmlns:a16="http://schemas.microsoft.com/office/drawing/2014/main" val="20001"/>
                    </a:ext>
                  </a:extLst>
                </a:gridCol>
                <a:gridCol w="655575">
                  <a:extLst>
                    <a:ext uri="{9D8B030D-6E8A-4147-A177-3AD203B41FA5}">
                      <a16:colId xmlns:a16="http://schemas.microsoft.com/office/drawing/2014/main" val="20002"/>
                    </a:ext>
                  </a:extLst>
                </a:gridCol>
                <a:gridCol w="641750">
                  <a:extLst>
                    <a:ext uri="{9D8B030D-6E8A-4147-A177-3AD203B41FA5}">
                      <a16:colId xmlns:a16="http://schemas.microsoft.com/office/drawing/2014/main" val="20003"/>
                    </a:ext>
                  </a:extLst>
                </a:gridCol>
                <a:gridCol w="585950">
                  <a:extLst>
                    <a:ext uri="{9D8B030D-6E8A-4147-A177-3AD203B41FA5}">
                      <a16:colId xmlns:a16="http://schemas.microsoft.com/office/drawing/2014/main" val="20004"/>
                    </a:ext>
                  </a:extLst>
                </a:gridCol>
              </a:tblGrid>
              <a:tr h="320025">
                <a:tc>
                  <a:txBody>
                    <a:bodyPr/>
                    <a:lstStyle/>
                    <a:p>
                      <a:pPr marL="0" lvl="0" indent="0" algn="l" rtl="0">
                        <a:spcBef>
                          <a:spcPts val="0"/>
                        </a:spcBef>
                        <a:spcAft>
                          <a:spcPts val="0"/>
                        </a:spcAft>
                        <a:buNone/>
                      </a:pPr>
                      <a:endParaRPr sz="9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 sz="900">
                          <a:latin typeface="Calibri"/>
                          <a:ea typeface="Calibri"/>
                          <a:cs typeface="Calibri"/>
                          <a:sym typeface="Calibri"/>
                        </a:rPr>
                        <a:t>#1</a:t>
                      </a:r>
                      <a:endParaRPr sz="9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r>
                        <a:rPr lang="en" sz="900">
                          <a:latin typeface="Calibri"/>
                          <a:ea typeface="Calibri"/>
                          <a:cs typeface="Calibri"/>
                          <a:sym typeface="Calibri"/>
                        </a:rPr>
                        <a:t>#2</a:t>
                      </a:r>
                      <a:endParaRPr sz="9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r>
                        <a:rPr lang="en" sz="900">
                          <a:latin typeface="Calibri"/>
                          <a:ea typeface="Calibri"/>
                          <a:cs typeface="Calibri"/>
                          <a:sym typeface="Calibri"/>
                        </a:rPr>
                        <a:t>#3</a:t>
                      </a:r>
                      <a:endParaRPr sz="9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r>
                        <a:rPr lang="en" sz="900">
                          <a:latin typeface="Calibri"/>
                          <a:ea typeface="Calibri"/>
                          <a:cs typeface="Calibri"/>
                          <a:sym typeface="Calibri"/>
                        </a:rPr>
                        <a:t>#4</a:t>
                      </a:r>
                      <a:endParaRPr sz="900">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0"/>
                  </a:ext>
                </a:extLst>
              </a:tr>
              <a:tr h="320025">
                <a:tc>
                  <a:txBody>
                    <a:bodyPr/>
                    <a:lstStyle/>
                    <a:p>
                      <a:pPr marL="0" lvl="0" indent="0" algn="l" rtl="0">
                        <a:spcBef>
                          <a:spcPts val="0"/>
                        </a:spcBef>
                        <a:spcAft>
                          <a:spcPts val="0"/>
                        </a:spcAft>
                        <a:buNone/>
                      </a:pPr>
                      <a:r>
                        <a:rPr lang="en" sz="900">
                          <a:latin typeface="Calibri"/>
                          <a:ea typeface="Calibri"/>
                          <a:cs typeface="Calibri"/>
                          <a:sym typeface="Calibri"/>
                        </a:rPr>
                        <a:t>Clicks</a:t>
                      </a:r>
                      <a:endParaRPr sz="9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9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9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9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900">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1"/>
                  </a:ext>
                </a:extLst>
              </a:tr>
              <a:tr h="320025">
                <a:tc>
                  <a:txBody>
                    <a:bodyPr/>
                    <a:lstStyle/>
                    <a:p>
                      <a:pPr marL="0" lvl="0" indent="0" algn="l" rtl="0">
                        <a:spcBef>
                          <a:spcPts val="0"/>
                        </a:spcBef>
                        <a:spcAft>
                          <a:spcPts val="0"/>
                        </a:spcAft>
                        <a:buNone/>
                      </a:pPr>
                      <a:r>
                        <a:rPr lang="en" sz="900">
                          <a:latin typeface="Calibri"/>
                          <a:ea typeface="Calibri"/>
                          <a:cs typeface="Calibri"/>
                          <a:sym typeface="Calibri"/>
                        </a:rPr>
                        <a:t>Impressions</a:t>
                      </a:r>
                      <a:endParaRPr sz="9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9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9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9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900">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2"/>
                  </a:ext>
                </a:extLst>
              </a:tr>
              <a:tr h="320025">
                <a:tc>
                  <a:txBody>
                    <a:bodyPr/>
                    <a:lstStyle/>
                    <a:p>
                      <a:pPr marL="0" lvl="0" indent="0" algn="l" rtl="0">
                        <a:spcBef>
                          <a:spcPts val="0"/>
                        </a:spcBef>
                        <a:spcAft>
                          <a:spcPts val="0"/>
                        </a:spcAft>
                        <a:buNone/>
                      </a:pPr>
                      <a:r>
                        <a:rPr lang="en" sz="900">
                          <a:latin typeface="Calibri"/>
                          <a:ea typeface="Calibri"/>
                          <a:cs typeface="Calibri"/>
                          <a:sym typeface="Calibri"/>
                        </a:rPr>
                        <a:t>Click thru rate</a:t>
                      </a:r>
                      <a:endParaRPr sz="9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9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9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9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900">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3"/>
                  </a:ext>
                </a:extLst>
              </a:tr>
              <a:tr h="320025">
                <a:tc>
                  <a:txBody>
                    <a:bodyPr/>
                    <a:lstStyle/>
                    <a:p>
                      <a:pPr marL="0" lvl="0" indent="0" algn="l" rtl="0">
                        <a:spcBef>
                          <a:spcPts val="0"/>
                        </a:spcBef>
                        <a:spcAft>
                          <a:spcPts val="0"/>
                        </a:spcAft>
                        <a:buNone/>
                      </a:pPr>
                      <a:r>
                        <a:rPr lang="en" sz="900">
                          <a:latin typeface="Calibri"/>
                          <a:ea typeface="Calibri"/>
                          <a:cs typeface="Calibri"/>
                          <a:sym typeface="Calibri"/>
                        </a:rPr>
                        <a:t>Avg. CPC</a:t>
                      </a:r>
                      <a:endParaRPr sz="9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9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9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9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900">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4"/>
                  </a:ext>
                </a:extLst>
              </a:tr>
            </a:tbl>
          </a:graphicData>
        </a:graphic>
      </p:graphicFrame>
      <p:sp>
        <p:nvSpPr>
          <p:cNvPr id="183" name="Google Shape;183;p24"/>
          <p:cNvSpPr txBox="1"/>
          <p:nvPr/>
        </p:nvSpPr>
        <p:spPr>
          <a:xfrm>
            <a:off x="5104250" y="86450"/>
            <a:ext cx="2062200" cy="28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a:latin typeface="Calibri"/>
                <a:ea typeface="Calibri"/>
                <a:cs typeface="Calibri"/>
                <a:sym typeface="Calibri"/>
              </a:rPr>
              <a:t>Google Ad Performance</a:t>
            </a:r>
            <a:endParaRPr sz="1100" b="1">
              <a:latin typeface="Calibri"/>
              <a:ea typeface="Calibri"/>
              <a:cs typeface="Calibri"/>
              <a:sym typeface="Calibri"/>
            </a:endParaRPr>
          </a:p>
        </p:txBody>
      </p:sp>
      <p:sp>
        <p:nvSpPr>
          <p:cNvPr id="184" name="Google Shape;184;p24"/>
          <p:cNvSpPr txBox="1"/>
          <p:nvPr/>
        </p:nvSpPr>
        <p:spPr>
          <a:xfrm>
            <a:off x="694163" y="640025"/>
            <a:ext cx="1853700" cy="512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600" dirty="0">
                <a:solidFill>
                  <a:schemeClr val="dk1"/>
                </a:solidFill>
                <a:latin typeface="Calibri"/>
                <a:ea typeface="Calibri"/>
                <a:cs typeface="Calibri"/>
                <a:sym typeface="Calibri"/>
              </a:rPr>
              <a:t>[dates]</a:t>
            </a:r>
            <a:endParaRPr sz="1600" dirty="0">
              <a:solidFill>
                <a:schemeClr val="dk1"/>
              </a:solidFill>
              <a:latin typeface="Calibri"/>
              <a:ea typeface="Calibri"/>
              <a:cs typeface="Calibri"/>
              <a:sym typeface="Calibri"/>
            </a:endParaRPr>
          </a:p>
          <a:p>
            <a:pPr marL="0" lvl="0" indent="0" algn="l" rtl="0">
              <a:spcBef>
                <a:spcPts val="0"/>
              </a:spcBef>
              <a:spcAft>
                <a:spcPts val="0"/>
              </a:spcAft>
              <a:buNone/>
            </a:pPr>
            <a:endParaRPr sz="1600" dirty="0">
              <a:latin typeface="Calibri"/>
              <a:ea typeface="Calibri"/>
              <a:cs typeface="Calibri"/>
              <a:sym typeface="Calibri"/>
            </a:endParaRPr>
          </a:p>
        </p:txBody>
      </p:sp>
      <p:graphicFrame>
        <p:nvGraphicFramePr>
          <p:cNvPr id="185" name="Google Shape;185;p24"/>
          <p:cNvGraphicFramePr/>
          <p:nvPr/>
        </p:nvGraphicFramePr>
        <p:xfrm>
          <a:off x="320038" y="3185988"/>
          <a:ext cx="2601925" cy="1676250"/>
        </p:xfrm>
        <a:graphic>
          <a:graphicData uri="http://schemas.openxmlformats.org/drawingml/2006/table">
            <a:tbl>
              <a:tblPr>
                <a:noFill/>
              </a:tblPr>
              <a:tblGrid>
                <a:gridCol w="400800">
                  <a:extLst>
                    <a:ext uri="{9D8B030D-6E8A-4147-A177-3AD203B41FA5}">
                      <a16:colId xmlns:a16="http://schemas.microsoft.com/office/drawing/2014/main" val="20000"/>
                    </a:ext>
                  </a:extLst>
                </a:gridCol>
                <a:gridCol w="2201125">
                  <a:extLst>
                    <a:ext uri="{9D8B030D-6E8A-4147-A177-3AD203B41FA5}">
                      <a16:colId xmlns:a16="http://schemas.microsoft.com/office/drawing/2014/main" val="20001"/>
                    </a:ext>
                  </a:extLst>
                </a:gridCol>
              </a:tblGrid>
              <a:tr h="0">
                <a:tc>
                  <a:txBody>
                    <a:bodyPr/>
                    <a:lstStyle/>
                    <a:p>
                      <a:pPr marL="0" lvl="0" indent="0" algn="ctr" rtl="0">
                        <a:spcBef>
                          <a:spcPts val="0"/>
                        </a:spcBef>
                        <a:spcAft>
                          <a:spcPts val="0"/>
                        </a:spcAft>
                        <a:buNone/>
                      </a:pPr>
                      <a:r>
                        <a:rPr lang="en" sz="1000">
                          <a:latin typeface="Calibri"/>
                          <a:ea typeface="Calibri"/>
                          <a:cs typeface="Calibri"/>
                          <a:sym typeface="Calibri"/>
                        </a:rPr>
                        <a:t>1</a:t>
                      </a:r>
                      <a:endParaRPr sz="1000">
                        <a:latin typeface="Calibri"/>
                        <a:ea typeface="Calibri"/>
                        <a:cs typeface="Calibri"/>
                        <a:sym typeface="Calibri"/>
                      </a:endParaRPr>
                    </a:p>
                  </a:txBody>
                  <a:tcPr marL="91425" marR="91425" marT="91425" marB="91425" anchor="ctr"/>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0"/>
                  </a:ext>
                </a:extLst>
              </a:tr>
              <a:tr h="232350">
                <a:tc>
                  <a:txBody>
                    <a:bodyPr/>
                    <a:lstStyle/>
                    <a:p>
                      <a:pPr marL="0" lvl="0" indent="0" algn="ctr" rtl="0">
                        <a:spcBef>
                          <a:spcPts val="0"/>
                        </a:spcBef>
                        <a:spcAft>
                          <a:spcPts val="0"/>
                        </a:spcAft>
                        <a:buNone/>
                      </a:pPr>
                      <a:r>
                        <a:rPr lang="en" sz="1000">
                          <a:latin typeface="Calibri"/>
                          <a:ea typeface="Calibri"/>
                          <a:cs typeface="Calibri"/>
                          <a:sym typeface="Calibri"/>
                        </a:rPr>
                        <a:t>2</a:t>
                      </a:r>
                      <a:endParaRPr sz="1000">
                        <a:latin typeface="Calibri"/>
                        <a:ea typeface="Calibri"/>
                        <a:cs typeface="Calibri"/>
                        <a:sym typeface="Calibri"/>
                      </a:endParaRPr>
                    </a:p>
                  </a:txBody>
                  <a:tcPr marL="91425" marR="91425" marT="91425" marB="91425" anchor="ctr"/>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1"/>
                  </a:ext>
                </a:extLst>
              </a:tr>
              <a:tr h="232350">
                <a:tc>
                  <a:txBody>
                    <a:bodyPr/>
                    <a:lstStyle/>
                    <a:p>
                      <a:pPr marL="0" lvl="0" indent="0" algn="ctr" rtl="0">
                        <a:spcBef>
                          <a:spcPts val="0"/>
                        </a:spcBef>
                        <a:spcAft>
                          <a:spcPts val="0"/>
                        </a:spcAft>
                        <a:buNone/>
                      </a:pPr>
                      <a:r>
                        <a:rPr lang="en" sz="1000">
                          <a:latin typeface="Calibri"/>
                          <a:ea typeface="Calibri"/>
                          <a:cs typeface="Calibri"/>
                          <a:sym typeface="Calibri"/>
                        </a:rPr>
                        <a:t>3</a:t>
                      </a:r>
                      <a:endParaRPr sz="1000">
                        <a:latin typeface="Calibri"/>
                        <a:ea typeface="Calibri"/>
                        <a:cs typeface="Calibri"/>
                        <a:sym typeface="Calibri"/>
                      </a:endParaRPr>
                    </a:p>
                  </a:txBody>
                  <a:tcPr marL="91425" marR="91425" marT="91425" marB="91425" anchor="ctr"/>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2"/>
                  </a:ext>
                </a:extLst>
              </a:tr>
              <a:tr h="232350">
                <a:tc>
                  <a:txBody>
                    <a:bodyPr/>
                    <a:lstStyle/>
                    <a:p>
                      <a:pPr marL="0" lvl="0" indent="0" algn="ctr" rtl="0">
                        <a:spcBef>
                          <a:spcPts val="0"/>
                        </a:spcBef>
                        <a:spcAft>
                          <a:spcPts val="0"/>
                        </a:spcAft>
                        <a:buNone/>
                      </a:pPr>
                      <a:r>
                        <a:rPr lang="en" sz="1000">
                          <a:latin typeface="Calibri"/>
                          <a:ea typeface="Calibri"/>
                          <a:cs typeface="Calibri"/>
                          <a:sym typeface="Calibri"/>
                        </a:rPr>
                        <a:t>4</a:t>
                      </a:r>
                      <a:endParaRPr sz="1000">
                        <a:latin typeface="Calibri"/>
                        <a:ea typeface="Calibri"/>
                        <a:cs typeface="Calibri"/>
                        <a:sym typeface="Calibri"/>
                      </a:endParaRPr>
                    </a:p>
                  </a:txBody>
                  <a:tcPr marL="91425" marR="91425" marT="91425" marB="91425" anchor="ctr"/>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3"/>
                  </a:ext>
                </a:extLst>
              </a:tr>
              <a:tr h="232350">
                <a:tc>
                  <a:txBody>
                    <a:bodyPr/>
                    <a:lstStyle/>
                    <a:p>
                      <a:pPr marL="0" lvl="0" indent="0" algn="ctr" rtl="0">
                        <a:spcBef>
                          <a:spcPts val="0"/>
                        </a:spcBef>
                        <a:spcAft>
                          <a:spcPts val="0"/>
                        </a:spcAft>
                        <a:buNone/>
                      </a:pPr>
                      <a:r>
                        <a:rPr lang="en" sz="1000">
                          <a:latin typeface="Calibri"/>
                          <a:ea typeface="Calibri"/>
                          <a:cs typeface="Calibri"/>
                          <a:sym typeface="Calibri"/>
                        </a:rPr>
                        <a:t>5</a:t>
                      </a:r>
                      <a:endParaRPr sz="1000">
                        <a:latin typeface="Calibri"/>
                        <a:ea typeface="Calibri"/>
                        <a:cs typeface="Calibri"/>
                        <a:sym typeface="Calibri"/>
                      </a:endParaRPr>
                    </a:p>
                  </a:txBody>
                  <a:tcPr marL="91425" marR="91425" marT="91425" marB="91425" anchor="ctr"/>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4"/>
                  </a:ext>
                </a:extLst>
              </a:tr>
            </a:tbl>
          </a:graphicData>
        </a:graphic>
      </p:graphicFrame>
      <p:sp>
        <p:nvSpPr>
          <p:cNvPr id="186" name="Google Shape;186;p24"/>
          <p:cNvSpPr txBox="1"/>
          <p:nvPr/>
        </p:nvSpPr>
        <p:spPr>
          <a:xfrm>
            <a:off x="242875" y="2789300"/>
            <a:ext cx="2327700" cy="28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a:latin typeface="Calibri"/>
                <a:ea typeface="Calibri"/>
                <a:cs typeface="Calibri"/>
                <a:sym typeface="Calibri"/>
              </a:rPr>
              <a:t>Top 5 Keywords &amp; Phrases</a:t>
            </a:r>
            <a:endParaRPr sz="1100" b="1">
              <a:latin typeface="Calibri"/>
              <a:ea typeface="Calibri"/>
              <a:cs typeface="Calibri"/>
              <a:sym typeface="Calibri"/>
            </a:endParaRPr>
          </a:p>
        </p:txBody>
      </p:sp>
      <p:graphicFrame>
        <p:nvGraphicFramePr>
          <p:cNvPr id="187" name="Google Shape;187;p24"/>
          <p:cNvGraphicFramePr/>
          <p:nvPr/>
        </p:nvGraphicFramePr>
        <p:xfrm>
          <a:off x="5177238" y="2524313"/>
          <a:ext cx="3426000" cy="1341000"/>
        </p:xfrm>
        <a:graphic>
          <a:graphicData uri="http://schemas.openxmlformats.org/drawingml/2006/table">
            <a:tbl>
              <a:tblPr>
                <a:noFill/>
              </a:tblPr>
              <a:tblGrid>
                <a:gridCol w="1163775">
                  <a:extLst>
                    <a:ext uri="{9D8B030D-6E8A-4147-A177-3AD203B41FA5}">
                      <a16:colId xmlns:a16="http://schemas.microsoft.com/office/drawing/2014/main" val="20000"/>
                    </a:ext>
                  </a:extLst>
                </a:gridCol>
                <a:gridCol w="585250">
                  <a:extLst>
                    <a:ext uri="{9D8B030D-6E8A-4147-A177-3AD203B41FA5}">
                      <a16:colId xmlns:a16="http://schemas.microsoft.com/office/drawing/2014/main" val="20001"/>
                    </a:ext>
                  </a:extLst>
                </a:gridCol>
                <a:gridCol w="823600">
                  <a:extLst>
                    <a:ext uri="{9D8B030D-6E8A-4147-A177-3AD203B41FA5}">
                      <a16:colId xmlns:a16="http://schemas.microsoft.com/office/drawing/2014/main" val="20002"/>
                    </a:ext>
                  </a:extLst>
                </a:gridCol>
                <a:gridCol w="853375">
                  <a:extLst>
                    <a:ext uri="{9D8B030D-6E8A-4147-A177-3AD203B41FA5}">
                      <a16:colId xmlns:a16="http://schemas.microsoft.com/office/drawing/2014/main" val="20003"/>
                    </a:ext>
                  </a:extLst>
                </a:gridCol>
              </a:tblGrid>
              <a:tr h="232350">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r>
                        <a:rPr lang="en" sz="1000">
                          <a:latin typeface="Calibri"/>
                          <a:ea typeface="Calibri"/>
                          <a:cs typeface="Calibri"/>
                          <a:sym typeface="Calibri"/>
                        </a:rPr>
                        <a:t>Cost</a:t>
                      </a: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r>
                        <a:rPr lang="en" sz="1000">
                          <a:latin typeface="Calibri"/>
                          <a:ea typeface="Calibri"/>
                          <a:cs typeface="Calibri"/>
                          <a:sym typeface="Calibri"/>
                        </a:rPr>
                        <a:t>Impressions</a:t>
                      </a: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r>
                        <a:rPr lang="en" sz="1000">
                          <a:latin typeface="Calibri"/>
                          <a:ea typeface="Calibri"/>
                          <a:cs typeface="Calibri"/>
                          <a:sym typeface="Calibri"/>
                        </a:rPr>
                        <a:t>Clicks</a:t>
                      </a: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0"/>
                  </a:ext>
                </a:extLst>
              </a:tr>
              <a:tr h="232350">
                <a:tc>
                  <a:txBody>
                    <a:bodyPr/>
                    <a:lstStyle/>
                    <a:p>
                      <a:pPr marL="0" lvl="0" indent="0" algn="l" rtl="0">
                        <a:spcBef>
                          <a:spcPts val="0"/>
                        </a:spcBef>
                        <a:spcAft>
                          <a:spcPts val="0"/>
                        </a:spcAft>
                        <a:buNone/>
                      </a:pPr>
                      <a:r>
                        <a:rPr lang="en" sz="1000">
                          <a:latin typeface="Calibri"/>
                          <a:ea typeface="Calibri"/>
                          <a:cs typeface="Calibri"/>
                          <a:sym typeface="Calibri"/>
                        </a:rPr>
                        <a:t>Mobile</a:t>
                      </a: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1"/>
                  </a:ext>
                </a:extLst>
              </a:tr>
              <a:tr h="232350">
                <a:tc>
                  <a:txBody>
                    <a:bodyPr/>
                    <a:lstStyle/>
                    <a:p>
                      <a:pPr marL="0" lvl="0" indent="0" algn="l" rtl="0">
                        <a:spcBef>
                          <a:spcPts val="0"/>
                        </a:spcBef>
                        <a:spcAft>
                          <a:spcPts val="0"/>
                        </a:spcAft>
                        <a:buNone/>
                      </a:pPr>
                      <a:r>
                        <a:rPr lang="en" sz="1000">
                          <a:latin typeface="Calibri"/>
                          <a:ea typeface="Calibri"/>
                          <a:cs typeface="Calibri"/>
                          <a:sym typeface="Calibri"/>
                        </a:rPr>
                        <a:t>Tablet</a:t>
                      </a: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2"/>
                  </a:ext>
                </a:extLst>
              </a:tr>
              <a:tr h="232350">
                <a:tc>
                  <a:txBody>
                    <a:bodyPr/>
                    <a:lstStyle/>
                    <a:p>
                      <a:pPr marL="0" lvl="0" indent="0" algn="l" rtl="0">
                        <a:spcBef>
                          <a:spcPts val="0"/>
                        </a:spcBef>
                        <a:spcAft>
                          <a:spcPts val="0"/>
                        </a:spcAft>
                        <a:buNone/>
                      </a:pPr>
                      <a:r>
                        <a:rPr lang="en" sz="1000">
                          <a:latin typeface="Calibri"/>
                          <a:ea typeface="Calibri"/>
                          <a:cs typeface="Calibri"/>
                          <a:sym typeface="Calibri"/>
                        </a:rPr>
                        <a:t>Computers</a:t>
                      </a: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3"/>
                  </a:ext>
                </a:extLst>
              </a:tr>
            </a:tbl>
          </a:graphicData>
        </a:graphic>
      </p:graphicFrame>
      <p:sp>
        <p:nvSpPr>
          <p:cNvPr id="188" name="Google Shape;188;p24"/>
          <p:cNvSpPr txBox="1"/>
          <p:nvPr/>
        </p:nvSpPr>
        <p:spPr>
          <a:xfrm>
            <a:off x="5104250" y="2181175"/>
            <a:ext cx="2327700" cy="28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a:latin typeface="Calibri"/>
                <a:ea typeface="Calibri"/>
                <a:cs typeface="Calibri"/>
                <a:sym typeface="Calibri"/>
              </a:rPr>
              <a:t>Devices</a:t>
            </a:r>
            <a:endParaRPr sz="1100" b="1">
              <a:latin typeface="Calibri"/>
              <a:ea typeface="Calibri"/>
              <a:cs typeface="Calibri"/>
              <a:sym typeface="Calibri"/>
            </a:endParaRPr>
          </a:p>
        </p:txBody>
      </p:sp>
      <p:graphicFrame>
        <p:nvGraphicFramePr>
          <p:cNvPr id="189" name="Google Shape;189;p24"/>
          <p:cNvGraphicFramePr/>
          <p:nvPr/>
        </p:nvGraphicFramePr>
        <p:xfrm>
          <a:off x="5177238" y="4386538"/>
          <a:ext cx="2702375" cy="670500"/>
        </p:xfrm>
        <a:graphic>
          <a:graphicData uri="http://schemas.openxmlformats.org/drawingml/2006/table">
            <a:tbl>
              <a:tblPr>
                <a:noFill/>
              </a:tblPr>
              <a:tblGrid>
                <a:gridCol w="997150">
                  <a:extLst>
                    <a:ext uri="{9D8B030D-6E8A-4147-A177-3AD203B41FA5}">
                      <a16:colId xmlns:a16="http://schemas.microsoft.com/office/drawing/2014/main" val="20000"/>
                    </a:ext>
                  </a:extLst>
                </a:gridCol>
                <a:gridCol w="922325">
                  <a:extLst>
                    <a:ext uri="{9D8B030D-6E8A-4147-A177-3AD203B41FA5}">
                      <a16:colId xmlns:a16="http://schemas.microsoft.com/office/drawing/2014/main" val="20001"/>
                    </a:ext>
                  </a:extLst>
                </a:gridCol>
                <a:gridCol w="782900">
                  <a:extLst>
                    <a:ext uri="{9D8B030D-6E8A-4147-A177-3AD203B41FA5}">
                      <a16:colId xmlns:a16="http://schemas.microsoft.com/office/drawing/2014/main" val="20002"/>
                    </a:ext>
                  </a:extLst>
                </a:gridCol>
              </a:tblGrid>
              <a:tr h="232350">
                <a:tc>
                  <a:txBody>
                    <a:bodyPr/>
                    <a:lstStyle/>
                    <a:p>
                      <a:pPr marL="0" lvl="0" indent="0" algn="l" rtl="0">
                        <a:spcBef>
                          <a:spcPts val="0"/>
                        </a:spcBef>
                        <a:spcAft>
                          <a:spcPts val="0"/>
                        </a:spcAft>
                        <a:buNone/>
                      </a:pPr>
                      <a:r>
                        <a:rPr lang="en" sz="1000">
                          <a:latin typeface="Calibri"/>
                          <a:ea typeface="Calibri"/>
                          <a:cs typeface="Calibri"/>
                          <a:sym typeface="Calibri"/>
                        </a:rPr>
                        <a:t>Top Age Range</a:t>
                      </a: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r>
                        <a:rPr lang="en" sz="1000">
                          <a:latin typeface="Calibri"/>
                          <a:ea typeface="Calibri"/>
                          <a:cs typeface="Calibri"/>
                          <a:sym typeface="Calibri"/>
                        </a:rPr>
                        <a:t>Female %</a:t>
                      </a: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r>
                        <a:rPr lang="en" sz="1000">
                          <a:latin typeface="Calibri"/>
                          <a:ea typeface="Calibri"/>
                          <a:cs typeface="Calibri"/>
                          <a:sym typeface="Calibri"/>
                        </a:rPr>
                        <a:t>Male %</a:t>
                      </a: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0"/>
                  </a:ext>
                </a:extLst>
              </a:tr>
              <a:tr h="232350">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1"/>
                  </a:ext>
                </a:extLst>
              </a:tr>
            </a:tbl>
          </a:graphicData>
        </a:graphic>
      </p:graphicFrame>
      <p:sp>
        <p:nvSpPr>
          <p:cNvPr id="190" name="Google Shape;190;p24"/>
          <p:cNvSpPr txBox="1"/>
          <p:nvPr/>
        </p:nvSpPr>
        <p:spPr>
          <a:xfrm>
            <a:off x="5104250" y="4032975"/>
            <a:ext cx="2327700" cy="28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a:latin typeface="Calibri"/>
                <a:ea typeface="Calibri"/>
                <a:cs typeface="Calibri"/>
                <a:sym typeface="Calibri"/>
              </a:rPr>
              <a:t>Gender &amp; Age</a:t>
            </a:r>
            <a:endParaRPr sz="1100" b="1">
              <a:latin typeface="Calibri"/>
              <a:ea typeface="Calibri"/>
              <a:cs typeface="Calibri"/>
              <a:sym typeface="Calibri"/>
            </a:endParaRPr>
          </a:p>
        </p:txBody>
      </p:sp>
      <p:sp>
        <p:nvSpPr>
          <p:cNvPr id="191" name="Google Shape;191;p24"/>
          <p:cNvSpPr txBox="1"/>
          <p:nvPr/>
        </p:nvSpPr>
        <p:spPr>
          <a:xfrm>
            <a:off x="181575" y="1089963"/>
            <a:ext cx="2327700" cy="28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a:latin typeface="Calibri"/>
                <a:ea typeface="Calibri"/>
                <a:cs typeface="Calibri"/>
                <a:sym typeface="Calibri"/>
              </a:rPr>
              <a:t>Most Shown Ad</a:t>
            </a:r>
            <a:endParaRPr sz="1100" b="1">
              <a:latin typeface="Calibri"/>
              <a:ea typeface="Calibri"/>
              <a:cs typeface="Calibri"/>
              <a:sym typeface="Calibri"/>
            </a:endParaRPr>
          </a:p>
        </p:txBody>
      </p:sp>
      <p:sp>
        <p:nvSpPr>
          <p:cNvPr id="192" name="Google Shape;192;p24"/>
          <p:cNvSpPr/>
          <p:nvPr/>
        </p:nvSpPr>
        <p:spPr>
          <a:xfrm>
            <a:off x="255925" y="1390825"/>
            <a:ext cx="4210800" cy="13263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4"/>
          <p:cNvSpPr txBox="1"/>
          <p:nvPr/>
        </p:nvSpPr>
        <p:spPr>
          <a:xfrm>
            <a:off x="255925" y="1896525"/>
            <a:ext cx="4210800" cy="491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latin typeface="Calibri"/>
                <a:ea typeface="Calibri"/>
                <a:cs typeface="Calibri"/>
                <a:sym typeface="Calibri"/>
              </a:rPr>
              <a:t>[insert screenshot of ad]</a:t>
            </a:r>
            <a:endParaRPr sz="1000">
              <a:latin typeface="Calibri"/>
              <a:ea typeface="Calibri"/>
              <a:cs typeface="Calibri"/>
              <a:sym typeface="Calibri"/>
            </a:endParaRPr>
          </a:p>
        </p:txBody>
      </p:sp>
    </p:spTree>
    <p:extLst>
      <p:ext uri="{BB962C8B-B14F-4D97-AF65-F5344CB8AC3E}">
        <p14:creationId xmlns:p14="http://schemas.microsoft.com/office/powerpoint/2010/main" val="2001058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5"/>
          <p:cNvSpPr txBox="1">
            <a:spLocks noGrp="1"/>
          </p:cNvSpPr>
          <p:nvPr>
            <p:ph type="title"/>
          </p:nvPr>
        </p:nvSpPr>
        <p:spPr>
          <a:xfrm>
            <a:off x="1009576" y="181375"/>
            <a:ext cx="3655200" cy="49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b="1">
                <a:latin typeface="Calibri"/>
                <a:ea typeface="Calibri"/>
                <a:cs typeface="Calibri"/>
                <a:sym typeface="Calibri"/>
              </a:rPr>
              <a:t>Social Media Metrics</a:t>
            </a:r>
            <a:endParaRPr sz="3000" b="1">
              <a:latin typeface="Calibri"/>
              <a:ea typeface="Calibri"/>
              <a:cs typeface="Calibri"/>
              <a:sym typeface="Calibri"/>
            </a:endParaRPr>
          </a:p>
        </p:txBody>
      </p:sp>
      <p:pic>
        <p:nvPicPr>
          <p:cNvPr id="204" name="Google Shape;204;p25"/>
          <p:cNvPicPr preferRelativeResize="0"/>
          <p:nvPr/>
        </p:nvPicPr>
        <p:blipFill>
          <a:blip r:embed="rId3">
            <a:alphaModFix/>
          </a:blip>
          <a:stretch>
            <a:fillRect/>
          </a:stretch>
        </p:blipFill>
        <p:spPr>
          <a:xfrm>
            <a:off x="248997" y="263150"/>
            <a:ext cx="409325" cy="409325"/>
          </a:xfrm>
          <a:prstGeom prst="rect">
            <a:avLst/>
          </a:prstGeom>
          <a:noFill/>
          <a:ln>
            <a:noFill/>
          </a:ln>
        </p:spPr>
      </p:pic>
      <p:pic>
        <p:nvPicPr>
          <p:cNvPr id="205" name="Google Shape;205;p25"/>
          <p:cNvPicPr preferRelativeResize="0"/>
          <p:nvPr/>
        </p:nvPicPr>
        <p:blipFill>
          <a:blip r:embed="rId4">
            <a:alphaModFix/>
          </a:blip>
          <a:stretch>
            <a:fillRect/>
          </a:stretch>
        </p:blipFill>
        <p:spPr>
          <a:xfrm>
            <a:off x="658325" y="263123"/>
            <a:ext cx="409325" cy="409362"/>
          </a:xfrm>
          <a:prstGeom prst="rect">
            <a:avLst/>
          </a:prstGeom>
          <a:noFill/>
          <a:ln>
            <a:noFill/>
          </a:ln>
        </p:spPr>
      </p:pic>
      <p:graphicFrame>
        <p:nvGraphicFramePr>
          <p:cNvPr id="206" name="Google Shape;206;p25"/>
          <p:cNvGraphicFramePr/>
          <p:nvPr/>
        </p:nvGraphicFramePr>
        <p:xfrm>
          <a:off x="311600" y="3496875"/>
          <a:ext cx="3858350" cy="1493400"/>
        </p:xfrm>
        <a:graphic>
          <a:graphicData uri="http://schemas.openxmlformats.org/drawingml/2006/table">
            <a:tbl>
              <a:tblPr>
                <a:noFill/>
                <a:tableStyleId>{B8799D8A-CE1B-4F08-9782-8FE208FB6F05}</a:tableStyleId>
              </a:tblPr>
              <a:tblGrid>
                <a:gridCol w="1229350">
                  <a:extLst>
                    <a:ext uri="{9D8B030D-6E8A-4147-A177-3AD203B41FA5}">
                      <a16:colId xmlns:a16="http://schemas.microsoft.com/office/drawing/2014/main" val="20000"/>
                    </a:ext>
                  </a:extLst>
                </a:gridCol>
                <a:gridCol w="525800">
                  <a:extLst>
                    <a:ext uri="{9D8B030D-6E8A-4147-A177-3AD203B41FA5}">
                      <a16:colId xmlns:a16="http://schemas.microsoft.com/office/drawing/2014/main" val="20001"/>
                    </a:ext>
                  </a:extLst>
                </a:gridCol>
                <a:gridCol w="525800">
                  <a:extLst>
                    <a:ext uri="{9D8B030D-6E8A-4147-A177-3AD203B41FA5}">
                      <a16:colId xmlns:a16="http://schemas.microsoft.com/office/drawing/2014/main" val="20002"/>
                    </a:ext>
                  </a:extLst>
                </a:gridCol>
                <a:gridCol w="525800">
                  <a:extLst>
                    <a:ext uri="{9D8B030D-6E8A-4147-A177-3AD203B41FA5}">
                      <a16:colId xmlns:a16="http://schemas.microsoft.com/office/drawing/2014/main" val="20003"/>
                    </a:ext>
                  </a:extLst>
                </a:gridCol>
                <a:gridCol w="525800">
                  <a:extLst>
                    <a:ext uri="{9D8B030D-6E8A-4147-A177-3AD203B41FA5}">
                      <a16:colId xmlns:a16="http://schemas.microsoft.com/office/drawing/2014/main" val="20004"/>
                    </a:ext>
                  </a:extLst>
                </a:gridCol>
                <a:gridCol w="525800">
                  <a:extLst>
                    <a:ext uri="{9D8B030D-6E8A-4147-A177-3AD203B41FA5}">
                      <a16:colId xmlns:a16="http://schemas.microsoft.com/office/drawing/2014/main" val="20005"/>
                    </a:ext>
                  </a:extLst>
                </a:gridCol>
              </a:tblGrid>
              <a:tr h="320025">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 sz="1000">
                          <a:latin typeface="Calibri"/>
                          <a:ea typeface="Calibri"/>
                          <a:cs typeface="Calibri"/>
                          <a:sym typeface="Calibri"/>
                        </a:rPr>
                        <a:t>#1</a:t>
                      </a: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r>
                        <a:rPr lang="en" sz="1000">
                          <a:latin typeface="Calibri"/>
                          <a:ea typeface="Calibri"/>
                          <a:cs typeface="Calibri"/>
                          <a:sym typeface="Calibri"/>
                        </a:rPr>
                        <a:t>#2</a:t>
                      </a: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r>
                        <a:rPr lang="en" sz="1000">
                          <a:latin typeface="Calibri"/>
                          <a:ea typeface="Calibri"/>
                          <a:cs typeface="Calibri"/>
                          <a:sym typeface="Calibri"/>
                        </a:rPr>
                        <a:t>#3</a:t>
                      </a: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r>
                        <a:rPr lang="en" sz="1000">
                          <a:latin typeface="Calibri"/>
                          <a:ea typeface="Calibri"/>
                          <a:cs typeface="Calibri"/>
                          <a:sym typeface="Calibri"/>
                        </a:rPr>
                        <a:t>#4</a:t>
                      </a: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r>
                        <a:rPr lang="en" sz="1000">
                          <a:latin typeface="Calibri"/>
                          <a:ea typeface="Calibri"/>
                          <a:cs typeface="Calibri"/>
                          <a:sym typeface="Calibri"/>
                        </a:rPr>
                        <a:t>#5</a:t>
                      </a:r>
                      <a:endParaRPr sz="1000">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0"/>
                  </a:ext>
                </a:extLst>
              </a:tr>
              <a:tr h="320025">
                <a:tc>
                  <a:txBody>
                    <a:bodyPr/>
                    <a:lstStyle/>
                    <a:p>
                      <a:pPr marL="0" lvl="0" indent="0" algn="l" rtl="0">
                        <a:spcBef>
                          <a:spcPts val="0"/>
                        </a:spcBef>
                        <a:spcAft>
                          <a:spcPts val="0"/>
                        </a:spcAft>
                        <a:buNone/>
                      </a:pPr>
                      <a:r>
                        <a:rPr lang="en" sz="1000">
                          <a:latin typeface="Calibri"/>
                          <a:ea typeface="Calibri"/>
                          <a:cs typeface="Calibri"/>
                          <a:sym typeface="Calibri"/>
                        </a:rPr>
                        <a:t>Reach</a:t>
                      </a: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1"/>
                  </a:ext>
                </a:extLst>
              </a:tr>
              <a:tr h="320025">
                <a:tc>
                  <a:txBody>
                    <a:bodyPr/>
                    <a:lstStyle/>
                    <a:p>
                      <a:pPr marL="0" lvl="0" indent="0" algn="l" rtl="0">
                        <a:spcBef>
                          <a:spcPts val="0"/>
                        </a:spcBef>
                        <a:spcAft>
                          <a:spcPts val="0"/>
                        </a:spcAft>
                        <a:buNone/>
                      </a:pPr>
                      <a:r>
                        <a:rPr lang="en" sz="1000">
                          <a:latin typeface="Calibri"/>
                          <a:ea typeface="Calibri"/>
                          <a:cs typeface="Calibri"/>
                          <a:sym typeface="Calibri"/>
                        </a:rPr>
                        <a:t>Reactions, Comments, Shares</a:t>
                      </a: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2"/>
                  </a:ext>
                </a:extLst>
              </a:tr>
              <a:tr h="320025">
                <a:tc>
                  <a:txBody>
                    <a:bodyPr/>
                    <a:lstStyle/>
                    <a:p>
                      <a:pPr marL="0" lvl="0" indent="0" algn="l" rtl="0">
                        <a:spcBef>
                          <a:spcPts val="0"/>
                        </a:spcBef>
                        <a:spcAft>
                          <a:spcPts val="0"/>
                        </a:spcAft>
                        <a:buNone/>
                      </a:pPr>
                      <a:r>
                        <a:rPr lang="en" sz="1000">
                          <a:latin typeface="Calibri"/>
                          <a:ea typeface="Calibri"/>
                          <a:cs typeface="Calibri"/>
                          <a:sym typeface="Calibri"/>
                        </a:rPr>
                        <a:t>Clicks</a:t>
                      </a: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3"/>
                  </a:ext>
                </a:extLst>
              </a:tr>
            </a:tbl>
          </a:graphicData>
        </a:graphic>
      </p:graphicFrame>
      <p:sp>
        <p:nvSpPr>
          <p:cNvPr id="207" name="Google Shape;207;p25"/>
          <p:cNvSpPr txBox="1"/>
          <p:nvPr/>
        </p:nvSpPr>
        <p:spPr>
          <a:xfrm>
            <a:off x="249000" y="3209325"/>
            <a:ext cx="1436100" cy="28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a:latin typeface="Calibri"/>
                <a:ea typeface="Calibri"/>
                <a:cs typeface="Calibri"/>
                <a:sym typeface="Calibri"/>
              </a:rPr>
              <a:t>Facebook Posts</a:t>
            </a:r>
            <a:endParaRPr sz="1100" b="1">
              <a:latin typeface="Calibri"/>
              <a:ea typeface="Calibri"/>
              <a:cs typeface="Calibri"/>
              <a:sym typeface="Calibri"/>
            </a:endParaRPr>
          </a:p>
        </p:txBody>
      </p:sp>
      <p:graphicFrame>
        <p:nvGraphicFramePr>
          <p:cNvPr id="208" name="Google Shape;208;p25"/>
          <p:cNvGraphicFramePr/>
          <p:nvPr/>
        </p:nvGraphicFramePr>
        <p:xfrm>
          <a:off x="4664700" y="2715175"/>
          <a:ext cx="3795750" cy="2346750"/>
        </p:xfrm>
        <a:graphic>
          <a:graphicData uri="http://schemas.openxmlformats.org/drawingml/2006/table">
            <a:tbl>
              <a:tblPr>
                <a:noFill/>
                <a:tableStyleId>{B8799D8A-CE1B-4F08-9782-8FE208FB6F05}</a:tableStyleId>
              </a:tblPr>
              <a:tblGrid>
                <a:gridCol w="1166750">
                  <a:extLst>
                    <a:ext uri="{9D8B030D-6E8A-4147-A177-3AD203B41FA5}">
                      <a16:colId xmlns:a16="http://schemas.microsoft.com/office/drawing/2014/main" val="20000"/>
                    </a:ext>
                  </a:extLst>
                </a:gridCol>
                <a:gridCol w="525800">
                  <a:extLst>
                    <a:ext uri="{9D8B030D-6E8A-4147-A177-3AD203B41FA5}">
                      <a16:colId xmlns:a16="http://schemas.microsoft.com/office/drawing/2014/main" val="20001"/>
                    </a:ext>
                  </a:extLst>
                </a:gridCol>
                <a:gridCol w="525800">
                  <a:extLst>
                    <a:ext uri="{9D8B030D-6E8A-4147-A177-3AD203B41FA5}">
                      <a16:colId xmlns:a16="http://schemas.microsoft.com/office/drawing/2014/main" val="20002"/>
                    </a:ext>
                  </a:extLst>
                </a:gridCol>
                <a:gridCol w="525800">
                  <a:extLst>
                    <a:ext uri="{9D8B030D-6E8A-4147-A177-3AD203B41FA5}">
                      <a16:colId xmlns:a16="http://schemas.microsoft.com/office/drawing/2014/main" val="20003"/>
                    </a:ext>
                  </a:extLst>
                </a:gridCol>
                <a:gridCol w="525800">
                  <a:extLst>
                    <a:ext uri="{9D8B030D-6E8A-4147-A177-3AD203B41FA5}">
                      <a16:colId xmlns:a16="http://schemas.microsoft.com/office/drawing/2014/main" val="20004"/>
                    </a:ext>
                  </a:extLst>
                </a:gridCol>
                <a:gridCol w="525800">
                  <a:extLst>
                    <a:ext uri="{9D8B030D-6E8A-4147-A177-3AD203B41FA5}">
                      <a16:colId xmlns:a16="http://schemas.microsoft.com/office/drawing/2014/main" val="20005"/>
                    </a:ext>
                  </a:extLst>
                </a:gridCol>
              </a:tblGrid>
              <a:tr h="320025">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 sz="1000">
                          <a:latin typeface="Calibri"/>
                          <a:ea typeface="Calibri"/>
                          <a:cs typeface="Calibri"/>
                          <a:sym typeface="Calibri"/>
                        </a:rPr>
                        <a:t>#1</a:t>
                      </a: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r>
                        <a:rPr lang="en" sz="1000">
                          <a:latin typeface="Calibri"/>
                          <a:ea typeface="Calibri"/>
                          <a:cs typeface="Calibri"/>
                          <a:sym typeface="Calibri"/>
                        </a:rPr>
                        <a:t>#2</a:t>
                      </a: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r>
                        <a:rPr lang="en" sz="1000">
                          <a:latin typeface="Calibri"/>
                          <a:ea typeface="Calibri"/>
                          <a:cs typeface="Calibri"/>
                          <a:sym typeface="Calibri"/>
                        </a:rPr>
                        <a:t>#3</a:t>
                      </a: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r>
                        <a:rPr lang="en" sz="1000">
                          <a:latin typeface="Calibri"/>
                          <a:ea typeface="Calibri"/>
                          <a:cs typeface="Calibri"/>
                          <a:sym typeface="Calibri"/>
                        </a:rPr>
                        <a:t>#4</a:t>
                      </a: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r>
                        <a:rPr lang="en" sz="1000">
                          <a:latin typeface="Calibri"/>
                          <a:ea typeface="Calibri"/>
                          <a:cs typeface="Calibri"/>
                          <a:sym typeface="Calibri"/>
                        </a:rPr>
                        <a:t>#5</a:t>
                      </a:r>
                      <a:endParaRPr sz="1000">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0"/>
                  </a:ext>
                </a:extLst>
              </a:tr>
              <a:tr h="320025">
                <a:tc>
                  <a:txBody>
                    <a:bodyPr/>
                    <a:lstStyle/>
                    <a:p>
                      <a:pPr marL="0" lvl="0" indent="0" algn="l" rtl="0">
                        <a:spcBef>
                          <a:spcPts val="0"/>
                        </a:spcBef>
                        <a:spcAft>
                          <a:spcPts val="0"/>
                        </a:spcAft>
                        <a:buNone/>
                      </a:pPr>
                      <a:r>
                        <a:rPr lang="en" sz="1000">
                          <a:latin typeface="Calibri"/>
                          <a:ea typeface="Calibri"/>
                          <a:cs typeface="Calibri"/>
                          <a:sym typeface="Calibri"/>
                        </a:rPr>
                        <a:t>Likes</a:t>
                      </a: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1"/>
                  </a:ext>
                </a:extLst>
              </a:tr>
              <a:tr h="320025">
                <a:tc>
                  <a:txBody>
                    <a:bodyPr/>
                    <a:lstStyle/>
                    <a:p>
                      <a:pPr marL="0" lvl="0" indent="0" algn="l" rtl="0">
                        <a:spcBef>
                          <a:spcPts val="0"/>
                        </a:spcBef>
                        <a:spcAft>
                          <a:spcPts val="0"/>
                        </a:spcAft>
                        <a:buNone/>
                      </a:pPr>
                      <a:r>
                        <a:rPr lang="en" sz="1000">
                          <a:latin typeface="Calibri"/>
                          <a:ea typeface="Calibri"/>
                          <a:cs typeface="Calibri"/>
                          <a:sym typeface="Calibri"/>
                        </a:rPr>
                        <a:t>Comments</a:t>
                      </a: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2"/>
                  </a:ext>
                </a:extLst>
              </a:tr>
              <a:tr h="320025">
                <a:tc>
                  <a:txBody>
                    <a:bodyPr/>
                    <a:lstStyle/>
                    <a:p>
                      <a:pPr marL="0" lvl="0" indent="0" algn="l" rtl="0">
                        <a:spcBef>
                          <a:spcPts val="0"/>
                        </a:spcBef>
                        <a:spcAft>
                          <a:spcPts val="0"/>
                        </a:spcAft>
                        <a:buNone/>
                      </a:pPr>
                      <a:r>
                        <a:rPr lang="en" sz="1000">
                          <a:latin typeface="Calibri"/>
                          <a:ea typeface="Calibri"/>
                          <a:cs typeface="Calibri"/>
                          <a:sym typeface="Calibri"/>
                        </a:rPr>
                        <a:t>Shares</a:t>
                      </a: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3"/>
                  </a:ext>
                </a:extLst>
              </a:tr>
              <a:tr h="320025">
                <a:tc>
                  <a:txBody>
                    <a:bodyPr/>
                    <a:lstStyle/>
                    <a:p>
                      <a:pPr marL="0" lvl="0" indent="0" algn="l" rtl="0">
                        <a:spcBef>
                          <a:spcPts val="0"/>
                        </a:spcBef>
                        <a:spcAft>
                          <a:spcPts val="0"/>
                        </a:spcAft>
                        <a:buNone/>
                      </a:pPr>
                      <a:r>
                        <a:rPr lang="en" sz="1000">
                          <a:latin typeface="Calibri"/>
                          <a:ea typeface="Calibri"/>
                          <a:cs typeface="Calibri"/>
                          <a:sym typeface="Calibri"/>
                        </a:rPr>
                        <a:t>Saves</a:t>
                      </a: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4"/>
                  </a:ext>
                </a:extLst>
              </a:tr>
              <a:tr h="320025">
                <a:tc>
                  <a:txBody>
                    <a:bodyPr/>
                    <a:lstStyle/>
                    <a:p>
                      <a:pPr marL="0" lvl="0" indent="0" algn="l" rtl="0">
                        <a:spcBef>
                          <a:spcPts val="0"/>
                        </a:spcBef>
                        <a:spcAft>
                          <a:spcPts val="0"/>
                        </a:spcAft>
                        <a:buNone/>
                      </a:pPr>
                      <a:r>
                        <a:rPr lang="en" sz="1000">
                          <a:latin typeface="Calibri"/>
                          <a:ea typeface="Calibri"/>
                          <a:cs typeface="Calibri"/>
                          <a:sym typeface="Calibri"/>
                        </a:rPr>
                        <a:t>Profile Visits</a:t>
                      </a: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5"/>
                  </a:ext>
                </a:extLst>
              </a:tr>
              <a:tr h="320025">
                <a:tc>
                  <a:txBody>
                    <a:bodyPr/>
                    <a:lstStyle/>
                    <a:p>
                      <a:pPr marL="0" lvl="0" indent="0" algn="l" rtl="0">
                        <a:spcBef>
                          <a:spcPts val="0"/>
                        </a:spcBef>
                        <a:spcAft>
                          <a:spcPts val="0"/>
                        </a:spcAft>
                        <a:buNone/>
                      </a:pPr>
                      <a:r>
                        <a:rPr lang="en" sz="1000">
                          <a:latin typeface="Calibri"/>
                          <a:ea typeface="Calibri"/>
                          <a:cs typeface="Calibri"/>
                          <a:sym typeface="Calibri"/>
                        </a:rPr>
                        <a:t>Reach</a:t>
                      </a: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6"/>
                  </a:ext>
                </a:extLst>
              </a:tr>
            </a:tbl>
          </a:graphicData>
        </a:graphic>
      </p:graphicFrame>
      <p:sp>
        <p:nvSpPr>
          <p:cNvPr id="209" name="Google Shape;209;p25"/>
          <p:cNvSpPr txBox="1"/>
          <p:nvPr/>
        </p:nvSpPr>
        <p:spPr>
          <a:xfrm>
            <a:off x="4572000" y="2433475"/>
            <a:ext cx="1436100" cy="28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a:latin typeface="Calibri"/>
                <a:ea typeface="Calibri"/>
                <a:cs typeface="Calibri"/>
                <a:sym typeface="Calibri"/>
              </a:rPr>
              <a:t>Instagram Posts</a:t>
            </a:r>
            <a:endParaRPr sz="1100" b="1">
              <a:latin typeface="Calibri"/>
              <a:ea typeface="Calibri"/>
              <a:cs typeface="Calibri"/>
              <a:sym typeface="Calibri"/>
            </a:endParaRPr>
          </a:p>
        </p:txBody>
      </p:sp>
      <p:graphicFrame>
        <p:nvGraphicFramePr>
          <p:cNvPr id="210" name="Google Shape;210;p25"/>
          <p:cNvGraphicFramePr/>
          <p:nvPr/>
        </p:nvGraphicFramePr>
        <p:xfrm>
          <a:off x="4664688" y="663913"/>
          <a:ext cx="1755150" cy="1676250"/>
        </p:xfrm>
        <a:graphic>
          <a:graphicData uri="http://schemas.openxmlformats.org/drawingml/2006/table">
            <a:tbl>
              <a:tblPr>
                <a:noFill/>
                <a:tableStyleId>{B8799D8A-CE1B-4F08-9782-8FE208FB6F05}</a:tableStyleId>
              </a:tblPr>
              <a:tblGrid>
                <a:gridCol w="1065025">
                  <a:extLst>
                    <a:ext uri="{9D8B030D-6E8A-4147-A177-3AD203B41FA5}">
                      <a16:colId xmlns:a16="http://schemas.microsoft.com/office/drawing/2014/main" val="20000"/>
                    </a:ext>
                  </a:extLst>
                </a:gridCol>
                <a:gridCol w="690125">
                  <a:extLst>
                    <a:ext uri="{9D8B030D-6E8A-4147-A177-3AD203B41FA5}">
                      <a16:colId xmlns:a16="http://schemas.microsoft.com/office/drawing/2014/main" val="20001"/>
                    </a:ext>
                  </a:extLst>
                </a:gridCol>
              </a:tblGrid>
              <a:tr h="232350">
                <a:tc>
                  <a:txBody>
                    <a:bodyPr/>
                    <a:lstStyle/>
                    <a:p>
                      <a:pPr marL="0" lvl="0" indent="0" algn="l" rtl="0">
                        <a:spcBef>
                          <a:spcPts val="0"/>
                        </a:spcBef>
                        <a:spcAft>
                          <a:spcPts val="0"/>
                        </a:spcAft>
                        <a:buNone/>
                      </a:pPr>
                      <a:r>
                        <a:rPr lang="en" sz="1000">
                          <a:latin typeface="Calibri"/>
                          <a:ea typeface="Calibri"/>
                          <a:cs typeface="Calibri"/>
                          <a:sym typeface="Calibri"/>
                        </a:rPr>
                        <a:t>Interactions</a:t>
                      </a: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0"/>
                  </a:ext>
                </a:extLst>
              </a:tr>
              <a:tr h="232350">
                <a:tc>
                  <a:txBody>
                    <a:bodyPr/>
                    <a:lstStyle/>
                    <a:p>
                      <a:pPr marL="0" lvl="0" indent="0" algn="l" rtl="0">
                        <a:spcBef>
                          <a:spcPts val="0"/>
                        </a:spcBef>
                        <a:spcAft>
                          <a:spcPts val="0"/>
                        </a:spcAft>
                        <a:buNone/>
                      </a:pPr>
                      <a:r>
                        <a:rPr lang="en" sz="1000">
                          <a:latin typeface="Calibri"/>
                          <a:ea typeface="Calibri"/>
                          <a:cs typeface="Calibri"/>
                          <a:sym typeface="Calibri"/>
                        </a:rPr>
                        <a:t>Profile Visits</a:t>
                      </a: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1"/>
                  </a:ext>
                </a:extLst>
              </a:tr>
              <a:tr h="232350">
                <a:tc>
                  <a:txBody>
                    <a:bodyPr/>
                    <a:lstStyle/>
                    <a:p>
                      <a:pPr marL="0" lvl="0" indent="0" algn="l" rtl="0">
                        <a:spcBef>
                          <a:spcPts val="0"/>
                        </a:spcBef>
                        <a:spcAft>
                          <a:spcPts val="0"/>
                        </a:spcAft>
                        <a:buNone/>
                      </a:pPr>
                      <a:r>
                        <a:rPr lang="en" sz="1000">
                          <a:latin typeface="Calibri"/>
                          <a:ea typeface="Calibri"/>
                          <a:cs typeface="Calibri"/>
                          <a:sym typeface="Calibri"/>
                        </a:rPr>
                        <a:t>Website Clicks</a:t>
                      </a: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2"/>
                  </a:ext>
                </a:extLst>
              </a:tr>
              <a:tr h="232350">
                <a:tc>
                  <a:txBody>
                    <a:bodyPr/>
                    <a:lstStyle/>
                    <a:p>
                      <a:pPr marL="0" lvl="0" indent="0" algn="l" rtl="0">
                        <a:spcBef>
                          <a:spcPts val="0"/>
                        </a:spcBef>
                        <a:spcAft>
                          <a:spcPts val="0"/>
                        </a:spcAft>
                        <a:buNone/>
                      </a:pPr>
                      <a:r>
                        <a:rPr lang="en" sz="1000">
                          <a:latin typeface="Calibri"/>
                          <a:ea typeface="Calibri"/>
                          <a:cs typeface="Calibri"/>
                          <a:sym typeface="Calibri"/>
                        </a:rPr>
                        <a:t>Reach</a:t>
                      </a: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3"/>
                  </a:ext>
                </a:extLst>
              </a:tr>
              <a:tr h="232350">
                <a:tc>
                  <a:txBody>
                    <a:bodyPr/>
                    <a:lstStyle/>
                    <a:p>
                      <a:pPr marL="0" lvl="0" indent="0" algn="l" rtl="0">
                        <a:spcBef>
                          <a:spcPts val="0"/>
                        </a:spcBef>
                        <a:spcAft>
                          <a:spcPts val="0"/>
                        </a:spcAft>
                        <a:buNone/>
                      </a:pPr>
                      <a:r>
                        <a:rPr lang="en" sz="1000">
                          <a:latin typeface="Calibri"/>
                          <a:ea typeface="Calibri"/>
                          <a:cs typeface="Calibri"/>
                          <a:sym typeface="Calibri"/>
                        </a:rPr>
                        <a:t>Impressions</a:t>
                      </a: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4"/>
                  </a:ext>
                </a:extLst>
              </a:tr>
            </a:tbl>
          </a:graphicData>
        </a:graphic>
      </p:graphicFrame>
      <p:sp>
        <p:nvSpPr>
          <p:cNvPr id="211" name="Google Shape;211;p25"/>
          <p:cNvSpPr txBox="1"/>
          <p:nvPr/>
        </p:nvSpPr>
        <p:spPr>
          <a:xfrm>
            <a:off x="4572000" y="81575"/>
            <a:ext cx="1436100" cy="28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a:latin typeface="Calibri"/>
                <a:ea typeface="Calibri"/>
                <a:cs typeface="Calibri"/>
                <a:sym typeface="Calibri"/>
              </a:rPr>
              <a:t>Instagram Insights</a:t>
            </a:r>
            <a:endParaRPr sz="1100" b="1">
              <a:latin typeface="Calibri"/>
              <a:ea typeface="Calibri"/>
              <a:cs typeface="Calibri"/>
              <a:sym typeface="Calibri"/>
            </a:endParaRPr>
          </a:p>
        </p:txBody>
      </p:sp>
      <p:sp>
        <p:nvSpPr>
          <p:cNvPr id="213" name="Google Shape;213;p25"/>
          <p:cNvSpPr txBox="1"/>
          <p:nvPr/>
        </p:nvSpPr>
        <p:spPr>
          <a:xfrm>
            <a:off x="4572000" y="372750"/>
            <a:ext cx="1436100" cy="28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latin typeface="Calibri"/>
                <a:ea typeface="Calibri"/>
                <a:cs typeface="Calibri"/>
                <a:sym typeface="Calibri"/>
              </a:rPr>
              <a:t>Instagram &gt; Activity</a:t>
            </a:r>
            <a:endParaRPr sz="1000">
              <a:latin typeface="Calibri"/>
              <a:ea typeface="Calibri"/>
              <a:cs typeface="Calibri"/>
              <a:sym typeface="Calibri"/>
            </a:endParaRPr>
          </a:p>
        </p:txBody>
      </p:sp>
      <p:graphicFrame>
        <p:nvGraphicFramePr>
          <p:cNvPr id="215" name="Google Shape;215;p25"/>
          <p:cNvGraphicFramePr/>
          <p:nvPr/>
        </p:nvGraphicFramePr>
        <p:xfrm>
          <a:off x="311588" y="1312113"/>
          <a:ext cx="1755150" cy="1676250"/>
        </p:xfrm>
        <a:graphic>
          <a:graphicData uri="http://schemas.openxmlformats.org/drawingml/2006/table">
            <a:tbl>
              <a:tblPr>
                <a:noFill/>
                <a:tableStyleId>{B8799D8A-CE1B-4F08-9782-8FE208FB6F05}</a:tableStyleId>
              </a:tblPr>
              <a:tblGrid>
                <a:gridCol w="1065025">
                  <a:extLst>
                    <a:ext uri="{9D8B030D-6E8A-4147-A177-3AD203B41FA5}">
                      <a16:colId xmlns:a16="http://schemas.microsoft.com/office/drawing/2014/main" val="20000"/>
                    </a:ext>
                  </a:extLst>
                </a:gridCol>
                <a:gridCol w="690125">
                  <a:extLst>
                    <a:ext uri="{9D8B030D-6E8A-4147-A177-3AD203B41FA5}">
                      <a16:colId xmlns:a16="http://schemas.microsoft.com/office/drawing/2014/main" val="20001"/>
                    </a:ext>
                  </a:extLst>
                </a:gridCol>
              </a:tblGrid>
              <a:tr h="324825">
                <a:tc>
                  <a:txBody>
                    <a:bodyPr/>
                    <a:lstStyle/>
                    <a:p>
                      <a:pPr marL="0" lvl="0" indent="0" algn="l" rtl="0">
                        <a:spcBef>
                          <a:spcPts val="0"/>
                        </a:spcBef>
                        <a:spcAft>
                          <a:spcPts val="0"/>
                        </a:spcAft>
                        <a:buNone/>
                      </a:pPr>
                      <a:r>
                        <a:rPr lang="en" sz="1000">
                          <a:latin typeface="Calibri"/>
                          <a:ea typeface="Calibri"/>
                          <a:cs typeface="Calibri"/>
                          <a:sym typeface="Calibri"/>
                        </a:rPr>
                        <a:t>Actions on Page</a:t>
                      </a: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0"/>
                  </a:ext>
                </a:extLst>
              </a:tr>
              <a:tr h="232350">
                <a:tc>
                  <a:txBody>
                    <a:bodyPr/>
                    <a:lstStyle/>
                    <a:p>
                      <a:pPr marL="0" lvl="0" indent="0" algn="l" rtl="0">
                        <a:spcBef>
                          <a:spcPts val="0"/>
                        </a:spcBef>
                        <a:spcAft>
                          <a:spcPts val="0"/>
                        </a:spcAft>
                        <a:buNone/>
                      </a:pPr>
                      <a:r>
                        <a:rPr lang="en" sz="1000">
                          <a:latin typeface="Calibri"/>
                          <a:ea typeface="Calibri"/>
                          <a:cs typeface="Calibri"/>
                          <a:sym typeface="Calibri"/>
                        </a:rPr>
                        <a:t>Page Views</a:t>
                      </a: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1"/>
                  </a:ext>
                </a:extLst>
              </a:tr>
              <a:tr h="232350">
                <a:tc>
                  <a:txBody>
                    <a:bodyPr/>
                    <a:lstStyle/>
                    <a:p>
                      <a:pPr marL="0" lvl="0" indent="0" algn="l" rtl="0">
                        <a:spcBef>
                          <a:spcPts val="0"/>
                        </a:spcBef>
                        <a:spcAft>
                          <a:spcPts val="0"/>
                        </a:spcAft>
                        <a:buNone/>
                      </a:pPr>
                      <a:r>
                        <a:rPr lang="en" sz="1000">
                          <a:latin typeface="Calibri"/>
                          <a:ea typeface="Calibri"/>
                          <a:cs typeface="Calibri"/>
                          <a:sym typeface="Calibri"/>
                        </a:rPr>
                        <a:t>Page Previews</a:t>
                      </a: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2"/>
                  </a:ext>
                </a:extLst>
              </a:tr>
              <a:tr h="232350">
                <a:tc>
                  <a:txBody>
                    <a:bodyPr/>
                    <a:lstStyle/>
                    <a:p>
                      <a:pPr marL="0" lvl="0" indent="0" algn="l" rtl="0">
                        <a:spcBef>
                          <a:spcPts val="0"/>
                        </a:spcBef>
                        <a:spcAft>
                          <a:spcPts val="0"/>
                        </a:spcAft>
                        <a:buNone/>
                      </a:pPr>
                      <a:r>
                        <a:rPr lang="en" sz="1000">
                          <a:latin typeface="Calibri"/>
                          <a:ea typeface="Calibri"/>
                          <a:cs typeface="Calibri"/>
                          <a:sym typeface="Calibri"/>
                        </a:rPr>
                        <a:t>Page Likes</a:t>
                      </a: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3"/>
                  </a:ext>
                </a:extLst>
              </a:tr>
              <a:tr h="232350">
                <a:tc>
                  <a:txBody>
                    <a:bodyPr/>
                    <a:lstStyle/>
                    <a:p>
                      <a:pPr marL="0" lvl="0" indent="0" algn="l" rtl="0">
                        <a:spcBef>
                          <a:spcPts val="0"/>
                        </a:spcBef>
                        <a:spcAft>
                          <a:spcPts val="0"/>
                        </a:spcAft>
                        <a:buNone/>
                      </a:pPr>
                      <a:r>
                        <a:rPr lang="en" sz="1000">
                          <a:latin typeface="Calibri"/>
                          <a:ea typeface="Calibri"/>
                          <a:cs typeface="Calibri"/>
                          <a:sym typeface="Calibri"/>
                        </a:rPr>
                        <a:t>Post Reach</a:t>
                      </a: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4"/>
                  </a:ext>
                </a:extLst>
              </a:tr>
            </a:tbl>
          </a:graphicData>
        </a:graphic>
      </p:graphicFrame>
      <p:sp>
        <p:nvSpPr>
          <p:cNvPr id="216" name="Google Shape;216;p25"/>
          <p:cNvSpPr txBox="1"/>
          <p:nvPr/>
        </p:nvSpPr>
        <p:spPr>
          <a:xfrm>
            <a:off x="249000" y="809463"/>
            <a:ext cx="1436100" cy="28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a:latin typeface="Calibri"/>
                <a:ea typeface="Calibri"/>
                <a:cs typeface="Calibri"/>
                <a:sym typeface="Calibri"/>
              </a:rPr>
              <a:t>Facebook Insights</a:t>
            </a:r>
            <a:endParaRPr sz="1100" b="1">
              <a:latin typeface="Calibri"/>
              <a:ea typeface="Calibri"/>
              <a:cs typeface="Calibri"/>
              <a:sym typeface="Calibri"/>
            </a:endParaRPr>
          </a:p>
        </p:txBody>
      </p:sp>
      <p:sp>
        <p:nvSpPr>
          <p:cNvPr id="217" name="Google Shape;217;p25"/>
          <p:cNvSpPr txBox="1"/>
          <p:nvPr/>
        </p:nvSpPr>
        <p:spPr>
          <a:xfrm>
            <a:off x="249000" y="999200"/>
            <a:ext cx="2103300" cy="28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latin typeface="Calibri"/>
                <a:ea typeface="Calibri"/>
                <a:cs typeface="Calibri"/>
                <a:sym typeface="Calibri"/>
              </a:rPr>
              <a:t>Facebook &gt; Overview &gt; Last 28 days</a:t>
            </a:r>
            <a:endParaRPr sz="1000">
              <a:latin typeface="Calibri"/>
              <a:ea typeface="Calibri"/>
              <a:cs typeface="Calibri"/>
              <a:sym typeface="Calibri"/>
            </a:endParaRPr>
          </a:p>
        </p:txBody>
      </p:sp>
      <p:graphicFrame>
        <p:nvGraphicFramePr>
          <p:cNvPr id="218" name="Google Shape;218;p25"/>
          <p:cNvGraphicFramePr/>
          <p:nvPr/>
        </p:nvGraphicFramePr>
        <p:xfrm>
          <a:off x="2352188" y="1312113"/>
          <a:ext cx="1755150" cy="1158150"/>
        </p:xfrm>
        <a:graphic>
          <a:graphicData uri="http://schemas.openxmlformats.org/drawingml/2006/table">
            <a:tbl>
              <a:tblPr>
                <a:noFill/>
                <a:tableStyleId>{B8799D8A-CE1B-4F08-9782-8FE208FB6F05}</a:tableStyleId>
              </a:tblPr>
              <a:tblGrid>
                <a:gridCol w="1065025">
                  <a:extLst>
                    <a:ext uri="{9D8B030D-6E8A-4147-A177-3AD203B41FA5}">
                      <a16:colId xmlns:a16="http://schemas.microsoft.com/office/drawing/2014/main" val="20000"/>
                    </a:ext>
                  </a:extLst>
                </a:gridCol>
                <a:gridCol w="690125">
                  <a:extLst>
                    <a:ext uri="{9D8B030D-6E8A-4147-A177-3AD203B41FA5}">
                      <a16:colId xmlns:a16="http://schemas.microsoft.com/office/drawing/2014/main" val="20001"/>
                    </a:ext>
                  </a:extLst>
                </a:gridCol>
              </a:tblGrid>
              <a:tr h="324825">
                <a:tc>
                  <a:txBody>
                    <a:bodyPr/>
                    <a:lstStyle/>
                    <a:p>
                      <a:pPr marL="0" lvl="0" indent="0" algn="l" rtl="0">
                        <a:spcBef>
                          <a:spcPts val="0"/>
                        </a:spcBef>
                        <a:spcAft>
                          <a:spcPts val="0"/>
                        </a:spcAft>
                        <a:buNone/>
                      </a:pPr>
                      <a:r>
                        <a:rPr lang="en" sz="1000">
                          <a:latin typeface="Calibri"/>
                          <a:ea typeface="Calibri"/>
                          <a:cs typeface="Calibri"/>
                          <a:sym typeface="Calibri"/>
                        </a:rPr>
                        <a:t>Post Engagement</a:t>
                      </a: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0"/>
                  </a:ext>
                </a:extLst>
              </a:tr>
              <a:tr h="232350">
                <a:tc>
                  <a:txBody>
                    <a:bodyPr/>
                    <a:lstStyle/>
                    <a:p>
                      <a:pPr marL="0" lvl="0" indent="0" algn="l" rtl="0">
                        <a:spcBef>
                          <a:spcPts val="0"/>
                        </a:spcBef>
                        <a:spcAft>
                          <a:spcPts val="0"/>
                        </a:spcAft>
                        <a:buNone/>
                      </a:pPr>
                      <a:r>
                        <a:rPr lang="en" sz="1000">
                          <a:latin typeface="Calibri"/>
                          <a:ea typeface="Calibri"/>
                          <a:cs typeface="Calibri"/>
                          <a:sym typeface="Calibri"/>
                        </a:rPr>
                        <a:t>Page Followers</a:t>
                      </a: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1"/>
                  </a:ext>
                </a:extLst>
              </a:tr>
              <a:tr h="232350">
                <a:tc>
                  <a:txBody>
                    <a:bodyPr/>
                    <a:lstStyle/>
                    <a:p>
                      <a:pPr marL="0" lvl="0" indent="0" algn="l" rtl="0">
                        <a:spcBef>
                          <a:spcPts val="0"/>
                        </a:spcBef>
                        <a:spcAft>
                          <a:spcPts val="0"/>
                        </a:spcAft>
                        <a:buNone/>
                      </a:pPr>
                      <a:r>
                        <a:rPr lang="en" sz="1000">
                          <a:latin typeface="Calibri"/>
                          <a:ea typeface="Calibri"/>
                          <a:cs typeface="Calibri"/>
                          <a:sym typeface="Calibri"/>
                        </a:rPr>
                        <a:t>Video (if app)</a:t>
                      </a:r>
                      <a:endParaRPr sz="10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tc>
                <a:extLst>
                  <a:ext uri="{0D108BD9-81ED-4DB2-BD59-A6C34878D82A}">
                    <a16:rowId xmlns:a16="http://schemas.microsoft.com/office/drawing/2014/main" val="10002"/>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5"/>
          <p:cNvSpPr txBox="1">
            <a:spLocks noGrp="1"/>
          </p:cNvSpPr>
          <p:nvPr>
            <p:ph type="title"/>
          </p:nvPr>
        </p:nvSpPr>
        <p:spPr>
          <a:xfrm>
            <a:off x="598106" y="172813"/>
            <a:ext cx="3655200" cy="49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b="1" dirty="0">
                <a:latin typeface="Calibri"/>
                <a:ea typeface="Calibri"/>
                <a:cs typeface="Calibri"/>
                <a:sym typeface="Calibri"/>
              </a:rPr>
              <a:t>Twitter Metrics</a:t>
            </a:r>
            <a:endParaRPr sz="3000" b="1" dirty="0">
              <a:latin typeface="Calibri"/>
              <a:ea typeface="Calibri"/>
              <a:cs typeface="Calibri"/>
              <a:sym typeface="Calibri"/>
            </a:endParaRPr>
          </a:p>
        </p:txBody>
      </p:sp>
      <p:graphicFrame>
        <p:nvGraphicFramePr>
          <p:cNvPr id="215" name="Google Shape;215;p25"/>
          <p:cNvGraphicFramePr/>
          <p:nvPr/>
        </p:nvGraphicFramePr>
        <p:xfrm>
          <a:off x="247563" y="890994"/>
          <a:ext cx="4937939" cy="1676250"/>
        </p:xfrm>
        <a:graphic>
          <a:graphicData uri="http://schemas.openxmlformats.org/drawingml/2006/table">
            <a:tbl>
              <a:tblPr>
                <a:noFill/>
                <a:tableStyleId>{B8799D8A-CE1B-4F08-9782-8FE208FB6F05}</a:tableStyleId>
              </a:tblPr>
              <a:tblGrid>
                <a:gridCol w="2986555">
                  <a:extLst>
                    <a:ext uri="{9D8B030D-6E8A-4147-A177-3AD203B41FA5}">
                      <a16:colId xmlns:a16="http://schemas.microsoft.com/office/drawing/2014/main" val="20000"/>
                    </a:ext>
                  </a:extLst>
                </a:gridCol>
                <a:gridCol w="1951384">
                  <a:extLst>
                    <a:ext uri="{9D8B030D-6E8A-4147-A177-3AD203B41FA5}">
                      <a16:colId xmlns:a16="http://schemas.microsoft.com/office/drawing/2014/main" val="20001"/>
                    </a:ext>
                  </a:extLst>
                </a:gridCol>
              </a:tblGrid>
              <a:tr h="324825">
                <a:tc>
                  <a:txBody>
                    <a:bodyPr/>
                    <a:lstStyle/>
                    <a:p>
                      <a:pPr marL="0" lvl="0" indent="0" algn="l" rtl="0">
                        <a:spcBef>
                          <a:spcPts val="0"/>
                        </a:spcBef>
                        <a:spcAft>
                          <a:spcPts val="0"/>
                        </a:spcAft>
                        <a:buNone/>
                      </a:pPr>
                      <a:r>
                        <a:rPr lang="en-US" sz="1000" dirty="0">
                          <a:latin typeface="Calibri"/>
                          <a:ea typeface="Calibri"/>
                          <a:cs typeface="Calibri"/>
                          <a:sym typeface="Calibri"/>
                        </a:rPr>
                        <a:t>Tweets</a:t>
                      </a:r>
                      <a:endParaRPr sz="1000" dirty="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dirty="0">
                        <a:latin typeface="Calibri"/>
                        <a:ea typeface="Calibri"/>
                        <a:cs typeface="Calibri"/>
                        <a:sym typeface="Calibri"/>
                      </a:endParaRPr>
                    </a:p>
                  </a:txBody>
                  <a:tcPr marL="91425" marR="91425" marT="91425" marB="91425"/>
                </a:tc>
                <a:extLst>
                  <a:ext uri="{0D108BD9-81ED-4DB2-BD59-A6C34878D82A}">
                    <a16:rowId xmlns:a16="http://schemas.microsoft.com/office/drawing/2014/main" val="10000"/>
                  </a:ext>
                </a:extLst>
              </a:tr>
              <a:tr h="232350">
                <a:tc>
                  <a:txBody>
                    <a:bodyPr/>
                    <a:lstStyle/>
                    <a:p>
                      <a:pPr marL="0" lvl="0" indent="0" algn="l" rtl="0">
                        <a:spcBef>
                          <a:spcPts val="0"/>
                        </a:spcBef>
                        <a:spcAft>
                          <a:spcPts val="0"/>
                        </a:spcAft>
                        <a:buNone/>
                      </a:pPr>
                      <a:r>
                        <a:rPr lang="en-US" sz="1000" dirty="0">
                          <a:latin typeface="Calibri"/>
                          <a:ea typeface="Calibri"/>
                          <a:cs typeface="Calibri"/>
                          <a:sym typeface="Calibri"/>
                        </a:rPr>
                        <a:t>Tweet impressions</a:t>
                      </a:r>
                      <a:endParaRPr sz="1000" dirty="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dirty="0">
                        <a:latin typeface="Calibri"/>
                        <a:ea typeface="Calibri"/>
                        <a:cs typeface="Calibri"/>
                        <a:sym typeface="Calibri"/>
                      </a:endParaRPr>
                    </a:p>
                  </a:txBody>
                  <a:tcPr marL="91425" marR="91425" marT="91425" marB="91425"/>
                </a:tc>
                <a:extLst>
                  <a:ext uri="{0D108BD9-81ED-4DB2-BD59-A6C34878D82A}">
                    <a16:rowId xmlns:a16="http://schemas.microsoft.com/office/drawing/2014/main" val="10001"/>
                  </a:ext>
                </a:extLst>
              </a:tr>
              <a:tr h="232350">
                <a:tc>
                  <a:txBody>
                    <a:bodyPr/>
                    <a:lstStyle/>
                    <a:p>
                      <a:pPr marL="0" lvl="0" indent="0" algn="l" rtl="0">
                        <a:spcBef>
                          <a:spcPts val="0"/>
                        </a:spcBef>
                        <a:spcAft>
                          <a:spcPts val="0"/>
                        </a:spcAft>
                        <a:buNone/>
                      </a:pPr>
                      <a:r>
                        <a:rPr lang="en-US" sz="1000" dirty="0">
                          <a:latin typeface="Calibri"/>
                          <a:ea typeface="Calibri"/>
                          <a:cs typeface="Calibri"/>
                          <a:sym typeface="Calibri"/>
                        </a:rPr>
                        <a:t>Profile visits</a:t>
                      </a:r>
                      <a:endParaRPr sz="1000" dirty="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dirty="0">
                        <a:latin typeface="Calibri"/>
                        <a:ea typeface="Calibri"/>
                        <a:cs typeface="Calibri"/>
                        <a:sym typeface="Calibri"/>
                      </a:endParaRPr>
                    </a:p>
                  </a:txBody>
                  <a:tcPr marL="91425" marR="91425" marT="91425" marB="91425"/>
                </a:tc>
                <a:extLst>
                  <a:ext uri="{0D108BD9-81ED-4DB2-BD59-A6C34878D82A}">
                    <a16:rowId xmlns:a16="http://schemas.microsoft.com/office/drawing/2014/main" val="10002"/>
                  </a:ext>
                </a:extLst>
              </a:tr>
              <a:tr h="232350">
                <a:tc>
                  <a:txBody>
                    <a:bodyPr/>
                    <a:lstStyle/>
                    <a:p>
                      <a:pPr marL="0" lvl="0" indent="0" algn="l" rtl="0">
                        <a:spcBef>
                          <a:spcPts val="0"/>
                        </a:spcBef>
                        <a:spcAft>
                          <a:spcPts val="0"/>
                        </a:spcAft>
                        <a:buNone/>
                      </a:pPr>
                      <a:r>
                        <a:rPr lang="en-US" sz="1000" dirty="0">
                          <a:latin typeface="Calibri"/>
                          <a:ea typeface="Calibri"/>
                          <a:cs typeface="Calibri"/>
                          <a:sym typeface="Calibri"/>
                        </a:rPr>
                        <a:t>Mentions</a:t>
                      </a:r>
                      <a:endParaRPr sz="1000" dirty="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dirty="0">
                        <a:latin typeface="Calibri"/>
                        <a:ea typeface="Calibri"/>
                        <a:cs typeface="Calibri"/>
                        <a:sym typeface="Calibri"/>
                      </a:endParaRPr>
                    </a:p>
                  </a:txBody>
                  <a:tcPr marL="91425" marR="91425" marT="91425" marB="91425"/>
                </a:tc>
                <a:extLst>
                  <a:ext uri="{0D108BD9-81ED-4DB2-BD59-A6C34878D82A}">
                    <a16:rowId xmlns:a16="http://schemas.microsoft.com/office/drawing/2014/main" val="10003"/>
                  </a:ext>
                </a:extLst>
              </a:tr>
              <a:tr h="0">
                <a:tc>
                  <a:txBody>
                    <a:bodyPr/>
                    <a:lstStyle/>
                    <a:p>
                      <a:pPr marL="0" lvl="0" indent="0" algn="l" rtl="0">
                        <a:spcBef>
                          <a:spcPts val="0"/>
                        </a:spcBef>
                        <a:spcAft>
                          <a:spcPts val="0"/>
                        </a:spcAft>
                        <a:buNone/>
                      </a:pPr>
                      <a:r>
                        <a:rPr lang="en-US" sz="1000" dirty="0">
                          <a:latin typeface="Calibri"/>
                          <a:ea typeface="Calibri"/>
                          <a:cs typeface="Calibri"/>
                          <a:sym typeface="Calibri"/>
                        </a:rPr>
                        <a:t>Followers</a:t>
                      </a:r>
                      <a:endParaRPr sz="1000" dirty="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000" dirty="0">
                        <a:latin typeface="Calibri"/>
                        <a:ea typeface="Calibri"/>
                        <a:cs typeface="Calibri"/>
                        <a:sym typeface="Calibri"/>
                      </a:endParaRPr>
                    </a:p>
                  </a:txBody>
                  <a:tcPr marL="91425" marR="91425" marT="91425" marB="91425"/>
                </a:tc>
                <a:extLst>
                  <a:ext uri="{0D108BD9-81ED-4DB2-BD59-A6C34878D82A}">
                    <a16:rowId xmlns:a16="http://schemas.microsoft.com/office/drawing/2014/main" val="10004"/>
                  </a:ext>
                </a:extLst>
              </a:tr>
            </a:tbl>
          </a:graphicData>
        </a:graphic>
      </p:graphicFrame>
      <p:pic>
        <p:nvPicPr>
          <p:cNvPr id="4" name="Picture 3" descr="Logo, company name&#10;&#10;Description automatically generated">
            <a:extLst>
              <a:ext uri="{FF2B5EF4-FFF2-40B4-BE49-F238E27FC236}">
                <a16:creationId xmlns:a16="http://schemas.microsoft.com/office/drawing/2014/main" id="{019C4758-7D27-454B-A0D4-159CEA05E69E}"/>
              </a:ext>
            </a:extLst>
          </p:cNvPr>
          <p:cNvPicPr>
            <a:picLocks noChangeAspect="1"/>
          </p:cNvPicPr>
          <p:nvPr/>
        </p:nvPicPr>
        <p:blipFill>
          <a:blip r:embed="rId3"/>
          <a:stretch>
            <a:fillRect/>
          </a:stretch>
        </p:blipFill>
        <p:spPr>
          <a:xfrm>
            <a:off x="247563" y="290344"/>
            <a:ext cx="409325" cy="409325"/>
          </a:xfrm>
          <a:prstGeom prst="rect">
            <a:avLst/>
          </a:prstGeom>
        </p:spPr>
      </p:pic>
      <p:sp>
        <p:nvSpPr>
          <p:cNvPr id="19" name="Google Shape;209;p25">
            <a:extLst>
              <a:ext uri="{FF2B5EF4-FFF2-40B4-BE49-F238E27FC236}">
                <a16:creationId xmlns:a16="http://schemas.microsoft.com/office/drawing/2014/main" id="{BA782DE6-FFE2-2743-BB4C-8CE624072FE4}"/>
              </a:ext>
            </a:extLst>
          </p:cNvPr>
          <p:cNvSpPr txBox="1"/>
          <p:nvPr/>
        </p:nvSpPr>
        <p:spPr>
          <a:xfrm>
            <a:off x="188115" y="2567244"/>
            <a:ext cx="1436100" cy="28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dirty="0">
                <a:latin typeface="Calibri"/>
                <a:ea typeface="Calibri"/>
                <a:cs typeface="Calibri"/>
                <a:sym typeface="Calibri"/>
              </a:rPr>
              <a:t>Top Tweet</a:t>
            </a:r>
            <a:endParaRPr sz="1100" b="1" dirty="0">
              <a:latin typeface="Calibri"/>
              <a:ea typeface="Calibri"/>
              <a:cs typeface="Calibri"/>
              <a:sym typeface="Calibri"/>
            </a:endParaRPr>
          </a:p>
        </p:txBody>
      </p:sp>
      <p:sp>
        <p:nvSpPr>
          <p:cNvPr id="20" name="Google Shape;192;p24">
            <a:extLst>
              <a:ext uri="{FF2B5EF4-FFF2-40B4-BE49-F238E27FC236}">
                <a16:creationId xmlns:a16="http://schemas.microsoft.com/office/drawing/2014/main" id="{7A4EA681-966F-0748-8495-442B93CF9EDE}"/>
              </a:ext>
            </a:extLst>
          </p:cNvPr>
          <p:cNvSpPr/>
          <p:nvPr/>
        </p:nvSpPr>
        <p:spPr>
          <a:xfrm>
            <a:off x="247563" y="2920071"/>
            <a:ext cx="2308848" cy="2111327"/>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93;p24">
            <a:extLst>
              <a:ext uri="{FF2B5EF4-FFF2-40B4-BE49-F238E27FC236}">
                <a16:creationId xmlns:a16="http://schemas.microsoft.com/office/drawing/2014/main" id="{91FCDF2F-E32E-A949-8C7D-A04898C0FFDB}"/>
              </a:ext>
            </a:extLst>
          </p:cNvPr>
          <p:cNvSpPr txBox="1"/>
          <p:nvPr/>
        </p:nvSpPr>
        <p:spPr>
          <a:xfrm>
            <a:off x="247563" y="3868029"/>
            <a:ext cx="2308848" cy="491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dirty="0">
                <a:latin typeface="Calibri"/>
                <a:ea typeface="Calibri"/>
                <a:cs typeface="Calibri"/>
                <a:sym typeface="Calibri"/>
              </a:rPr>
              <a:t>[insert screenshot]</a:t>
            </a:r>
            <a:endParaRPr sz="1000" dirty="0">
              <a:latin typeface="Calibri"/>
              <a:ea typeface="Calibri"/>
              <a:cs typeface="Calibri"/>
              <a:sym typeface="Calibri"/>
            </a:endParaRPr>
          </a:p>
        </p:txBody>
      </p:sp>
      <p:sp>
        <p:nvSpPr>
          <p:cNvPr id="22" name="Google Shape;209;p25">
            <a:extLst>
              <a:ext uri="{FF2B5EF4-FFF2-40B4-BE49-F238E27FC236}">
                <a16:creationId xmlns:a16="http://schemas.microsoft.com/office/drawing/2014/main" id="{40BD852C-ED1F-4B4A-9CCF-EAF860BB2200}"/>
              </a:ext>
            </a:extLst>
          </p:cNvPr>
          <p:cNvSpPr txBox="1"/>
          <p:nvPr/>
        </p:nvSpPr>
        <p:spPr>
          <a:xfrm>
            <a:off x="2817206" y="2578705"/>
            <a:ext cx="1436100" cy="28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dirty="0">
                <a:latin typeface="Calibri"/>
                <a:ea typeface="Calibri"/>
                <a:cs typeface="Calibri"/>
                <a:sym typeface="Calibri"/>
              </a:rPr>
              <a:t>Top Mention</a:t>
            </a:r>
            <a:endParaRPr sz="1100" b="1" dirty="0">
              <a:latin typeface="Calibri"/>
              <a:ea typeface="Calibri"/>
              <a:cs typeface="Calibri"/>
              <a:sym typeface="Calibri"/>
            </a:endParaRPr>
          </a:p>
        </p:txBody>
      </p:sp>
      <p:sp>
        <p:nvSpPr>
          <p:cNvPr id="23" name="Google Shape;192;p24">
            <a:extLst>
              <a:ext uri="{FF2B5EF4-FFF2-40B4-BE49-F238E27FC236}">
                <a16:creationId xmlns:a16="http://schemas.microsoft.com/office/drawing/2014/main" id="{0DBA8AEA-5054-5C4D-BD91-F6950BBACFFB}"/>
              </a:ext>
            </a:extLst>
          </p:cNvPr>
          <p:cNvSpPr/>
          <p:nvPr/>
        </p:nvSpPr>
        <p:spPr>
          <a:xfrm>
            <a:off x="2876654" y="2931532"/>
            <a:ext cx="2308848" cy="2111327"/>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93;p24">
            <a:extLst>
              <a:ext uri="{FF2B5EF4-FFF2-40B4-BE49-F238E27FC236}">
                <a16:creationId xmlns:a16="http://schemas.microsoft.com/office/drawing/2014/main" id="{B805A76C-4108-1C48-A8C4-BBBE65A2FC59}"/>
              </a:ext>
            </a:extLst>
          </p:cNvPr>
          <p:cNvSpPr txBox="1"/>
          <p:nvPr/>
        </p:nvSpPr>
        <p:spPr>
          <a:xfrm>
            <a:off x="2876654" y="3879490"/>
            <a:ext cx="2308848" cy="491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dirty="0">
                <a:latin typeface="Calibri"/>
                <a:ea typeface="Calibri"/>
                <a:cs typeface="Calibri"/>
                <a:sym typeface="Calibri"/>
              </a:rPr>
              <a:t>[insert screenshot]</a:t>
            </a:r>
            <a:endParaRPr sz="1000" dirty="0">
              <a:latin typeface="Calibri"/>
              <a:ea typeface="Calibri"/>
              <a:cs typeface="Calibri"/>
              <a:sym typeface="Calibri"/>
            </a:endParaRPr>
          </a:p>
        </p:txBody>
      </p:sp>
      <p:sp>
        <p:nvSpPr>
          <p:cNvPr id="25" name="Google Shape;209;p25">
            <a:extLst>
              <a:ext uri="{FF2B5EF4-FFF2-40B4-BE49-F238E27FC236}">
                <a16:creationId xmlns:a16="http://schemas.microsoft.com/office/drawing/2014/main" id="{CCD0507B-73FD-BC4D-8661-233951A746A3}"/>
              </a:ext>
            </a:extLst>
          </p:cNvPr>
          <p:cNvSpPr txBox="1"/>
          <p:nvPr/>
        </p:nvSpPr>
        <p:spPr>
          <a:xfrm>
            <a:off x="5932262" y="0"/>
            <a:ext cx="1436100" cy="28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dirty="0">
                <a:latin typeface="Calibri"/>
                <a:ea typeface="Calibri"/>
                <a:cs typeface="Calibri"/>
                <a:sym typeface="Calibri"/>
              </a:rPr>
              <a:t>Top Follower</a:t>
            </a:r>
            <a:endParaRPr sz="1100" b="1" dirty="0">
              <a:latin typeface="Calibri"/>
              <a:ea typeface="Calibri"/>
              <a:cs typeface="Calibri"/>
              <a:sym typeface="Calibri"/>
            </a:endParaRPr>
          </a:p>
        </p:txBody>
      </p:sp>
      <p:sp>
        <p:nvSpPr>
          <p:cNvPr id="26" name="Google Shape;192;p24">
            <a:extLst>
              <a:ext uri="{FF2B5EF4-FFF2-40B4-BE49-F238E27FC236}">
                <a16:creationId xmlns:a16="http://schemas.microsoft.com/office/drawing/2014/main" id="{069140B2-8BD1-BE46-A1B0-F490B2302870}"/>
              </a:ext>
            </a:extLst>
          </p:cNvPr>
          <p:cNvSpPr/>
          <p:nvPr/>
        </p:nvSpPr>
        <p:spPr>
          <a:xfrm>
            <a:off x="5991710" y="352827"/>
            <a:ext cx="2308848" cy="2111327"/>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93;p24">
            <a:extLst>
              <a:ext uri="{FF2B5EF4-FFF2-40B4-BE49-F238E27FC236}">
                <a16:creationId xmlns:a16="http://schemas.microsoft.com/office/drawing/2014/main" id="{F6E75208-1948-9C40-80C0-9E36C84B2B4C}"/>
              </a:ext>
            </a:extLst>
          </p:cNvPr>
          <p:cNvSpPr txBox="1"/>
          <p:nvPr/>
        </p:nvSpPr>
        <p:spPr>
          <a:xfrm>
            <a:off x="5991710" y="1300785"/>
            <a:ext cx="2308848" cy="491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dirty="0">
                <a:latin typeface="Calibri"/>
                <a:ea typeface="Calibri"/>
                <a:cs typeface="Calibri"/>
                <a:sym typeface="Calibri"/>
              </a:rPr>
              <a:t>[insert screenshot]</a:t>
            </a:r>
            <a:endParaRPr sz="1000" dirty="0">
              <a:latin typeface="Calibri"/>
              <a:ea typeface="Calibri"/>
              <a:cs typeface="Calibri"/>
              <a:sym typeface="Calibri"/>
            </a:endParaRPr>
          </a:p>
        </p:txBody>
      </p:sp>
      <p:sp>
        <p:nvSpPr>
          <p:cNvPr id="28" name="Google Shape;209;p25">
            <a:extLst>
              <a:ext uri="{FF2B5EF4-FFF2-40B4-BE49-F238E27FC236}">
                <a16:creationId xmlns:a16="http://schemas.microsoft.com/office/drawing/2014/main" id="{CDC88217-6627-2340-B9DB-5D4E5F927385}"/>
              </a:ext>
            </a:extLst>
          </p:cNvPr>
          <p:cNvSpPr txBox="1"/>
          <p:nvPr/>
        </p:nvSpPr>
        <p:spPr>
          <a:xfrm>
            <a:off x="5932262" y="2567244"/>
            <a:ext cx="1436100" cy="28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dirty="0">
                <a:latin typeface="Calibri"/>
                <a:ea typeface="Calibri"/>
                <a:cs typeface="Calibri"/>
                <a:sym typeface="Calibri"/>
              </a:rPr>
              <a:t>Top Media Tweet</a:t>
            </a:r>
            <a:endParaRPr sz="1100" b="1" dirty="0">
              <a:latin typeface="Calibri"/>
              <a:ea typeface="Calibri"/>
              <a:cs typeface="Calibri"/>
              <a:sym typeface="Calibri"/>
            </a:endParaRPr>
          </a:p>
        </p:txBody>
      </p:sp>
      <p:sp>
        <p:nvSpPr>
          <p:cNvPr id="29" name="Google Shape;192;p24">
            <a:extLst>
              <a:ext uri="{FF2B5EF4-FFF2-40B4-BE49-F238E27FC236}">
                <a16:creationId xmlns:a16="http://schemas.microsoft.com/office/drawing/2014/main" id="{0D487F86-A30B-4348-93C5-46F732A87969}"/>
              </a:ext>
            </a:extLst>
          </p:cNvPr>
          <p:cNvSpPr/>
          <p:nvPr/>
        </p:nvSpPr>
        <p:spPr>
          <a:xfrm>
            <a:off x="5991710" y="2920071"/>
            <a:ext cx="2308848" cy="2111327"/>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93;p24">
            <a:extLst>
              <a:ext uri="{FF2B5EF4-FFF2-40B4-BE49-F238E27FC236}">
                <a16:creationId xmlns:a16="http://schemas.microsoft.com/office/drawing/2014/main" id="{6367D83F-6749-B745-B742-513E64B41939}"/>
              </a:ext>
            </a:extLst>
          </p:cNvPr>
          <p:cNvSpPr txBox="1"/>
          <p:nvPr/>
        </p:nvSpPr>
        <p:spPr>
          <a:xfrm>
            <a:off x="5991710" y="3868029"/>
            <a:ext cx="2308848" cy="491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dirty="0">
                <a:latin typeface="Calibri"/>
                <a:ea typeface="Calibri"/>
                <a:cs typeface="Calibri"/>
                <a:sym typeface="Calibri"/>
              </a:rPr>
              <a:t>[insert screenshot]</a:t>
            </a:r>
            <a:endParaRPr sz="1000" dirty="0">
              <a:latin typeface="Calibri"/>
              <a:ea typeface="Calibri"/>
              <a:cs typeface="Calibri"/>
              <a:sym typeface="Calibri"/>
            </a:endParaRPr>
          </a:p>
        </p:txBody>
      </p:sp>
      <p:sp>
        <p:nvSpPr>
          <p:cNvPr id="3" name="TextBox 2">
            <a:extLst>
              <a:ext uri="{FF2B5EF4-FFF2-40B4-BE49-F238E27FC236}">
                <a16:creationId xmlns:a16="http://schemas.microsoft.com/office/drawing/2014/main" id="{7B5D181F-8717-504D-A9BF-8F486CA656CD}"/>
              </a:ext>
            </a:extLst>
          </p:cNvPr>
          <p:cNvSpPr txBox="1"/>
          <p:nvPr/>
        </p:nvSpPr>
        <p:spPr>
          <a:xfrm>
            <a:off x="612077" y="600232"/>
            <a:ext cx="1426464" cy="261610"/>
          </a:xfrm>
          <a:prstGeom prst="rect">
            <a:avLst/>
          </a:prstGeom>
          <a:noFill/>
        </p:spPr>
        <p:txBody>
          <a:bodyPr wrap="square" rtlCol="0">
            <a:spAutoFit/>
          </a:bodyPr>
          <a:lstStyle/>
          <a:p>
            <a:r>
              <a:rPr lang="en-US" sz="1100" dirty="0" err="1">
                <a:latin typeface="Calibri Light" panose="020F0302020204030204" pitchFamily="34" charset="0"/>
                <a:cs typeface="Calibri Light" panose="020F0302020204030204" pitchFamily="34" charset="0"/>
              </a:rPr>
              <a:t>analytics.twitter.com</a:t>
            </a:r>
            <a:endParaRPr lang="en-US" sz="11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0097918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6"/>
          <p:cNvSpPr txBox="1">
            <a:spLocks noGrp="1"/>
          </p:cNvSpPr>
          <p:nvPr>
            <p:ph type="title"/>
          </p:nvPr>
        </p:nvSpPr>
        <p:spPr>
          <a:xfrm>
            <a:off x="957150" y="406225"/>
            <a:ext cx="4210800" cy="49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b="1">
                <a:latin typeface="Calibri"/>
                <a:ea typeface="Calibri"/>
                <a:cs typeface="Calibri"/>
                <a:sym typeface="Calibri"/>
              </a:rPr>
              <a:t>Email Metrics</a:t>
            </a:r>
            <a:endParaRPr sz="3000" b="1">
              <a:latin typeface="Calibri"/>
              <a:ea typeface="Calibri"/>
              <a:cs typeface="Calibri"/>
              <a:sym typeface="Calibri"/>
            </a:endParaRPr>
          </a:p>
        </p:txBody>
      </p:sp>
      <p:pic>
        <p:nvPicPr>
          <p:cNvPr id="224" name="Google Shape;224;p26"/>
          <p:cNvPicPr preferRelativeResize="0"/>
          <p:nvPr/>
        </p:nvPicPr>
        <p:blipFill>
          <a:blip r:embed="rId3">
            <a:alphaModFix/>
          </a:blip>
          <a:stretch>
            <a:fillRect/>
          </a:stretch>
        </p:blipFill>
        <p:spPr>
          <a:xfrm>
            <a:off x="361415" y="406215"/>
            <a:ext cx="595725" cy="595725"/>
          </a:xfrm>
          <a:prstGeom prst="rect">
            <a:avLst/>
          </a:prstGeom>
          <a:noFill/>
          <a:ln>
            <a:noFill/>
          </a:ln>
        </p:spPr>
      </p:pic>
      <p:graphicFrame>
        <p:nvGraphicFramePr>
          <p:cNvPr id="225" name="Google Shape;225;p26"/>
          <p:cNvGraphicFramePr/>
          <p:nvPr/>
        </p:nvGraphicFramePr>
        <p:xfrm>
          <a:off x="483938" y="1203363"/>
          <a:ext cx="4147875" cy="2803920"/>
        </p:xfrm>
        <a:graphic>
          <a:graphicData uri="http://schemas.openxmlformats.org/drawingml/2006/table">
            <a:tbl>
              <a:tblPr>
                <a:noFill/>
                <a:tableStyleId>{B8799D8A-CE1B-4F08-9782-8FE208FB6F05}</a:tableStyleId>
              </a:tblPr>
              <a:tblGrid>
                <a:gridCol w="1455375">
                  <a:extLst>
                    <a:ext uri="{9D8B030D-6E8A-4147-A177-3AD203B41FA5}">
                      <a16:colId xmlns:a16="http://schemas.microsoft.com/office/drawing/2014/main" val="20000"/>
                    </a:ext>
                  </a:extLst>
                </a:gridCol>
                <a:gridCol w="2692500">
                  <a:extLst>
                    <a:ext uri="{9D8B030D-6E8A-4147-A177-3AD203B41FA5}">
                      <a16:colId xmlns:a16="http://schemas.microsoft.com/office/drawing/2014/main" val="20001"/>
                    </a:ext>
                  </a:extLst>
                </a:gridCol>
              </a:tblGrid>
              <a:tr h="324825">
                <a:tc>
                  <a:txBody>
                    <a:bodyPr/>
                    <a:lstStyle/>
                    <a:p>
                      <a:pPr marL="0" lvl="0" indent="0" algn="l" rtl="0">
                        <a:spcBef>
                          <a:spcPts val="0"/>
                        </a:spcBef>
                        <a:spcAft>
                          <a:spcPts val="0"/>
                        </a:spcAft>
                        <a:buNone/>
                      </a:pPr>
                      <a:r>
                        <a:rPr lang="en" sz="1100">
                          <a:latin typeface="Calibri"/>
                          <a:ea typeface="Calibri"/>
                          <a:cs typeface="Calibri"/>
                          <a:sym typeface="Calibri"/>
                        </a:rPr>
                        <a:t>Date Sent</a:t>
                      </a:r>
                      <a:endParaRPr sz="11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100">
                        <a:latin typeface="Calibri"/>
                        <a:ea typeface="Calibri"/>
                        <a:cs typeface="Calibri"/>
                        <a:sym typeface="Calibri"/>
                      </a:endParaRPr>
                    </a:p>
                  </a:txBody>
                  <a:tcPr marL="91425" marR="91425" marT="91425" marB="91425"/>
                </a:tc>
                <a:extLst>
                  <a:ext uri="{0D108BD9-81ED-4DB2-BD59-A6C34878D82A}">
                    <a16:rowId xmlns:a16="http://schemas.microsoft.com/office/drawing/2014/main" val="10000"/>
                  </a:ext>
                </a:extLst>
              </a:tr>
              <a:tr h="232350">
                <a:tc>
                  <a:txBody>
                    <a:bodyPr/>
                    <a:lstStyle/>
                    <a:p>
                      <a:pPr marL="0" lvl="0" indent="0" algn="l" rtl="0">
                        <a:spcBef>
                          <a:spcPts val="0"/>
                        </a:spcBef>
                        <a:spcAft>
                          <a:spcPts val="0"/>
                        </a:spcAft>
                        <a:buNone/>
                      </a:pPr>
                      <a:r>
                        <a:rPr lang="en" sz="1100">
                          <a:latin typeface="Calibri"/>
                          <a:ea typeface="Calibri"/>
                          <a:cs typeface="Calibri"/>
                          <a:sym typeface="Calibri"/>
                        </a:rPr>
                        <a:t>Open Rate</a:t>
                      </a:r>
                      <a:endParaRPr sz="11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100">
                        <a:latin typeface="Calibri"/>
                        <a:ea typeface="Calibri"/>
                        <a:cs typeface="Calibri"/>
                        <a:sym typeface="Calibri"/>
                      </a:endParaRPr>
                    </a:p>
                  </a:txBody>
                  <a:tcPr marL="91425" marR="91425" marT="91425" marB="91425"/>
                </a:tc>
                <a:extLst>
                  <a:ext uri="{0D108BD9-81ED-4DB2-BD59-A6C34878D82A}">
                    <a16:rowId xmlns:a16="http://schemas.microsoft.com/office/drawing/2014/main" val="10001"/>
                  </a:ext>
                </a:extLst>
              </a:tr>
              <a:tr h="232350">
                <a:tc>
                  <a:txBody>
                    <a:bodyPr/>
                    <a:lstStyle/>
                    <a:p>
                      <a:pPr marL="0" lvl="0" indent="0" algn="l" rtl="0">
                        <a:spcBef>
                          <a:spcPts val="0"/>
                        </a:spcBef>
                        <a:spcAft>
                          <a:spcPts val="0"/>
                        </a:spcAft>
                        <a:buNone/>
                      </a:pPr>
                      <a:r>
                        <a:rPr lang="en" sz="1100">
                          <a:latin typeface="Calibri"/>
                          <a:ea typeface="Calibri"/>
                          <a:cs typeface="Calibri"/>
                          <a:sym typeface="Calibri"/>
                        </a:rPr>
                        <a:t>Click Thru Rate</a:t>
                      </a:r>
                      <a:endParaRPr sz="11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100">
                        <a:latin typeface="Calibri"/>
                        <a:ea typeface="Calibri"/>
                        <a:cs typeface="Calibri"/>
                        <a:sym typeface="Calibri"/>
                      </a:endParaRPr>
                    </a:p>
                  </a:txBody>
                  <a:tcPr marL="91425" marR="91425" marT="91425" marB="91425"/>
                </a:tc>
                <a:extLst>
                  <a:ext uri="{0D108BD9-81ED-4DB2-BD59-A6C34878D82A}">
                    <a16:rowId xmlns:a16="http://schemas.microsoft.com/office/drawing/2014/main" val="10002"/>
                  </a:ext>
                </a:extLst>
              </a:tr>
              <a:tr h="232350">
                <a:tc>
                  <a:txBody>
                    <a:bodyPr/>
                    <a:lstStyle/>
                    <a:p>
                      <a:pPr marL="0" lvl="0" indent="0" algn="l" rtl="0">
                        <a:spcBef>
                          <a:spcPts val="0"/>
                        </a:spcBef>
                        <a:spcAft>
                          <a:spcPts val="0"/>
                        </a:spcAft>
                        <a:buNone/>
                      </a:pPr>
                      <a:r>
                        <a:rPr lang="en" sz="1100">
                          <a:latin typeface="Calibri"/>
                          <a:ea typeface="Calibri"/>
                          <a:cs typeface="Calibri"/>
                          <a:sym typeface="Calibri"/>
                        </a:rPr>
                        <a:t>Bounce Rate</a:t>
                      </a:r>
                      <a:endParaRPr sz="11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100">
                        <a:latin typeface="Calibri"/>
                        <a:ea typeface="Calibri"/>
                        <a:cs typeface="Calibri"/>
                        <a:sym typeface="Calibri"/>
                      </a:endParaRPr>
                    </a:p>
                  </a:txBody>
                  <a:tcPr marL="91425" marR="91425" marT="91425" marB="91425"/>
                </a:tc>
                <a:extLst>
                  <a:ext uri="{0D108BD9-81ED-4DB2-BD59-A6C34878D82A}">
                    <a16:rowId xmlns:a16="http://schemas.microsoft.com/office/drawing/2014/main" val="10003"/>
                  </a:ext>
                </a:extLst>
              </a:tr>
              <a:tr h="232350">
                <a:tc>
                  <a:txBody>
                    <a:bodyPr/>
                    <a:lstStyle/>
                    <a:p>
                      <a:pPr marL="0" lvl="0" indent="0" algn="l" rtl="0">
                        <a:spcBef>
                          <a:spcPts val="0"/>
                        </a:spcBef>
                        <a:spcAft>
                          <a:spcPts val="0"/>
                        </a:spcAft>
                        <a:buNone/>
                      </a:pPr>
                      <a:r>
                        <a:rPr lang="en" sz="1100">
                          <a:latin typeface="Calibri"/>
                          <a:ea typeface="Calibri"/>
                          <a:cs typeface="Calibri"/>
                          <a:sym typeface="Calibri"/>
                        </a:rPr>
                        <a:t># of Sends</a:t>
                      </a:r>
                      <a:endParaRPr sz="11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100">
                        <a:latin typeface="Calibri"/>
                        <a:ea typeface="Calibri"/>
                        <a:cs typeface="Calibri"/>
                        <a:sym typeface="Calibri"/>
                      </a:endParaRPr>
                    </a:p>
                  </a:txBody>
                  <a:tcPr marL="91425" marR="91425" marT="91425" marB="91425"/>
                </a:tc>
                <a:extLst>
                  <a:ext uri="{0D108BD9-81ED-4DB2-BD59-A6C34878D82A}">
                    <a16:rowId xmlns:a16="http://schemas.microsoft.com/office/drawing/2014/main" val="10004"/>
                  </a:ext>
                </a:extLst>
              </a:tr>
              <a:tr h="232350">
                <a:tc>
                  <a:txBody>
                    <a:bodyPr/>
                    <a:lstStyle/>
                    <a:p>
                      <a:pPr marL="0" lvl="0" indent="0" algn="l" rtl="0">
                        <a:spcBef>
                          <a:spcPts val="0"/>
                        </a:spcBef>
                        <a:spcAft>
                          <a:spcPts val="0"/>
                        </a:spcAft>
                        <a:buNone/>
                      </a:pPr>
                      <a:r>
                        <a:rPr lang="en" sz="1100">
                          <a:latin typeface="Calibri"/>
                          <a:ea typeface="Calibri"/>
                          <a:cs typeface="Calibri"/>
                          <a:sym typeface="Calibri"/>
                        </a:rPr>
                        <a:t># of Opens</a:t>
                      </a:r>
                      <a:endParaRPr sz="11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100">
                        <a:latin typeface="Calibri"/>
                        <a:ea typeface="Calibri"/>
                        <a:cs typeface="Calibri"/>
                        <a:sym typeface="Calibri"/>
                      </a:endParaRPr>
                    </a:p>
                  </a:txBody>
                  <a:tcPr marL="91425" marR="91425" marT="91425" marB="91425"/>
                </a:tc>
                <a:extLst>
                  <a:ext uri="{0D108BD9-81ED-4DB2-BD59-A6C34878D82A}">
                    <a16:rowId xmlns:a16="http://schemas.microsoft.com/office/drawing/2014/main" val="10005"/>
                  </a:ext>
                </a:extLst>
              </a:tr>
              <a:tr h="232350">
                <a:tc>
                  <a:txBody>
                    <a:bodyPr/>
                    <a:lstStyle/>
                    <a:p>
                      <a:pPr marL="0" lvl="0" indent="0" algn="l" rtl="0">
                        <a:spcBef>
                          <a:spcPts val="0"/>
                        </a:spcBef>
                        <a:spcAft>
                          <a:spcPts val="0"/>
                        </a:spcAft>
                        <a:buNone/>
                      </a:pPr>
                      <a:r>
                        <a:rPr lang="en" sz="1100">
                          <a:latin typeface="Calibri"/>
                          <a:ea typeface="Calibri"/>
                          <a:cs typeface="Calibri"/>
                          <a:sym typeface="Calibri"/>
                        </a:rPr>
                        <a:t># of Clicks</a:t>
                      </a:r>
                      <a:endParaRPr sz="11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100">
                        <a:latin typeface="Calibri"/>
                        <a:ea typeface="Calibri"/>
                        <a:cs typeface="Calibri"/>
                        <a:sym typeface="Calibri"/>
                      </a:endParaRPr>
                    </a:p>
                  </a:txBody>
                  <a:tcPr marL="91425" marR="91425" marT="91425" marB="91425"/>
                </a:tc>
                <a:extLst>
                  <a:ext uri="{0D108BD9-81ED-4DB2-BD59-A6C34878D82A}">
                    <a16:rowId xmlns:a16="http://schemas.microsoft.com/office/drawing/2014/main" val="10006"/>
                  </a:ext>
                </a:extLst>
              </a:tr>
              <a:tr h="232350">
                <a:tc>
                  <a:txBody>
                    <a:bodyPr/>
                    <a:lstStyle/>
                    <a:p>
                      <a:pPr marL="0" lvl="0" indent="0" algn="l" rtl="0">
                        <a:spcBef>
                          <a:spcPts val="0"/>
                        </a:spcBef>
                        <a:spcAft>
                          <a:spcPts val="0"/>
                        </a:spcAft>
                        <a:buNone/>
                      </a:pPr>
                      <a:r>
                        <a:rPr lang="en" sz="1100">
                          <a:latin typeface="Calibri"/>
                          <a:ea typeface="Calibri"/>
                          <a:cs typeface="Calibri"/>
                          <a:sym typeface="Calibri"/>
                        </a:rPr>
                        <a:t># Opt Out</a:t>
                      </a:r>
                      <a:endParaRPr sz="11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endParaRPr sz="1100">
                        <a:latin typeface="Calibri"/>
                        <a:ea typeface="Calibri"/>
                        <a:cs typeface="Calibri"/>
                        <a:sym typeface="Calibri"/>
                      </a:endParaRPr>
                    </a:p>
                  </a:txBody>
                  <a:tcPr marL="91425" marR="91425" marT="91425" marB="91425"/>
                </a:tc>
                <a:extLst>
                  <a:ext uri="{0D108BD9-81ED-4DB2-BD59-A6C34878D82A}">
                    <a16:rowId xmlns:a16="http://schemas.microsoft.com/office/drawing/2014/main" val="10007"/>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27"/>
          <p:cNvSpPr txBox="1">
            <a:spLocks noGrp="1"/>
          </p:cNvSpPr>
          <p:nvPr>
            <p:ph type="title"/>
          </p:nvPr>
        </p:nvSpPr>
        <p:spPr>
          <a:xfrm>
            <a:off x="307122" y="515847"/>
            <a:ext cx="4210800" cy="49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b="1" dirty="0">
                <a:latin typeface="Calibri"/>
                <a:ea typeface="Calibri"/>
                <a:cs typeface="Calibri"/>
                <a:sym typeface="Calibri"/>
              </a:rPr>
              <a:t>Campaign #2 Reflections</a:t>
            </a:r>
            <a:endParaRPr sz="3000" b="1" dirty="0">
              <a:latin typeface="Calibri"/>
              <a:ea typeface="Calibri"/>
              <a:cs typeface="Calibri"/>
              <a:sym typeface="Calibri"/>
            </a:endParaRPr>
          </a:p>
        </p:txBody>
      </p:sp>
      <p:graphicFrame>
        <p:nvGraphicFramePr>
          <p:cNvPr id="231" name="Google Shape;231;p27"/>
          <p:cNvGraphicFramePr/>
          <p:nvPr>
            <p:extLst>
              <p:ext uri="{D42A27DB-BD31-4B8C-83A1-F6EECF244321}">
                <p14:modId xmlns:p14="http://schemas.microsoft.com/office/powerpoint/2010/main" val="2021398402"/>
              </p:ext>
            </p:extLst>
          </p:nvPr>
        </p:nvGraphicFramePr>
        <p:xfrm>
          <a:off x="307122" y="1233261"/>
          <a:ext cx="8495900" cy="3230790"/>
        </p:xfrm>
        <a:graphic>
          <a:graphicData uri="http://schemas.openxmlformats.org/drawingml/2006/table">
            <a:tbl>
              <a:tblPr>
                <a:noFill/>
                <a:tableStyleId>{B8799D8A-CE1B-4F08-9782-8FE208FB6F05}</a:tableStyleId>
              </a:tblPr>
              <a:tblGrid>
                <a:gridCol w="1265975">
                  <a:extLst>
                    <a:ext uri="{9D8B030D-6E8A-4147-A177-3AD203B41FA5}">
                      <a16:colId xmlns:a16="http://schemas.microsoft.com/office/drawing/2014/main" val="20000"/>
                    </a:ext>
                  </a:extLst>
                </a:gridCol>
                <a:gridCol w="3022125">
                  <a:extLst>
                    <a:ext uri="{9D8B030D-6E8A-4147-A177-3AD203B41FA5}">
                      <a16:colId xmlns:a16="http://schemas.microsoft.com/office/drawing/2014/main" val="20001"/>
                    </a:ext>
                  </a:extLst>
                </a:gridCol>
                <a:gridCol w="4207800">
                  <a:extLst>
                    <a:ext uri="{9D8B030D-6E8A-4147-A177-3AD203B41FA5}">
                      <a16:colId xmlns:a16="http://schemas.microsoft.com/office/drawing/2014/main" val="20002"/>
                    </a:ext>
                  </a:extLst>
                </a:gridCol>
              </a:tblGrid>
              <a:tr h="324825">
                <a:tc>
                  <a:txBody>
                    <a:bodyPr/>
                    <a:lstStyle/>
                    <a:p>
                      <a:pPr marL="0" lvl="0" indent="0" algn="l" rtl="0">
                        <a:lnSpc>
                          <a:spcPct val="100000"/>
                        </a:lnSpc>
                        <a:spcBef>
                          <a:spcPts val="0"/>
                        </a:spcBef>
                        <a:spcAft>
                          <a:spcPts val="0"/>
                        </a:spcAft>
                        <a:buNone/>
                      </a:pPr>
                      <a:r>
                        <a:rPr lang="en" sz="1200" b="1" dirty="0">
                          <a:solidFill>
                            <a:srgbClr val="FFFFFF"/>
                          </a:solidFill>
                          <a:latin typeface="Calibri"/>
                          <a:ea typeface="Calibri"/>
                          <a:cs typeface="Calibri"/>
                          <a:sym typeface="Calibri"/>
                        </a:rPr>
                        <a:t>What you saw</a:t>
                      </a:r>
                      <a:endParaRPr sz="1200" b="1" dirty="0">
                        <a:solidFill>
                          <a:srgbClr val="FFFFFF"/>
                        </a:solidFill>
                        <a:latin typeface="Calibri"/>
                        <a:ea typeface="Calibri"/>
                        <a:cs typeface="Calibri"/>
                        <a:sym typeface="Calibri"/>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6FA8DC"/>
                    </a:solidFill>
                  </a:tcPr>
                </a:tc>
                <a:tc>
                  <a:txBody>
                    <a:bodyPr/>
                    <a:lstStyle/>
                    <a:p>
                      <a:pPr marL="0" lvl="0" indent="0" algn="l" rtl="0">
                        <a:lnSpc>
                          <a:spcPct val="100000"/>
                        </a:lnSpc>
                        <a:spcBef>
                          <a:spcPts val="1200"/>
                        </a:spcBef>
                        <a:spcAft>
                          <a:spcPts val="1200"/>
                        </a:spcAft>
                        <a:buClr>
                          <a:schemeClr val="dk1"/>
                        </a:buClr>
                        <a:buSzPts val="1100"/>
                        <a:buFont typeface="Arial"/>
                        <a:buNone/>
                      </a:pPr>
                      <a:r>
                        <a:rPr lang="en" sz="1100" dirty="0">
                          <a:solidFill>
                            <a:schemeClr val="dk1"/>
                          </a:solidFill>
                          <a:latin typeface="Calibri"/>
                          <a:ea typeface="Calibri"/>
                          <a:cs typeface="Calibri"/>
                          <a:sym typeface="Calibri"/>
                        </a:rPr>
                        <a:t>What</a:t>
                      </a:r>
                      <a:r>
                        <a:rPr lang="en" sz="1100" baseline="0" dirty="0">
                          <a:solidFill>
                            <a:schemeClr val="dk1"/>
                          </a:solidFill>
                          <a:latin typeface="Calibri"/>
                          <a:ea typeface="Calibri"/>
                          <a:cs typeface="Calibri"/>
                          <a:sym typeface="Calibri"/>
                        </a:rPr>
                        <a:t> metrics stood out for you most with Campaign #2? What were the most striking differences across each channel in areas such as time on page, engagement, or click-thrus?</a:t>
                      </a:r>
                      <a:endParaRPr sz="1100" dirty="0">
                        <a:latin typeface="Calibri"/>
                        <a:ea typeface="Calibri"/>
                        <a:cs typeface="Calibri"/>
                        <a:sym typeface="Calibri"/>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3F3F3"/>
                    </a:solidFill>
                  </a:tcPr>
                </a:tc>
                <a:tc>
                  <a:txBody>
                    <a:bodyPr/>
                    <a:lstStyle/>
                    <a:p>
                      <a:pPr marL="0" lvl="0" indent="0" algn="l" rtl="0">
                        <a:lnSpc>
                          <a:spcPct val="100000"/>
                        </a:lnSpc>
                        <a:spcBef>
                          <a:spcPts val="1200"/>
                        </a:spcBef>
                        <a:spcAft>
                          <a:spcPts val="1200"/>
                        </a:spcAft>
                        <a:buNone/>
                      </a:pPr>
                      <a:r>
                        <a:rPr lang="en" sz="1200" dirty="0">
                          <a:latin typeface="Calibri"/>
                          <a:ea typeface="Calibri"/>
                          <a:cs typeface="Calibri"/>
                          <a:sym typeface="Calibri"/>
                        </a:rPr>
                        <a:t>[insert your answers here]</a:t>
                      </a:r>
                      <a:endParaRPr sz="1200" dirty="0">
                        <a:latin typeface="Calibri"/>
                        <a:ea typeface="Calibri"/>
                        <a:cs typeface="Calibri"/>
                        <a:sym typeface="Calibri"/>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232350">
                <a:tc>
                  <a:txBody>
                    <a:bodyPr/>
                    <a:lstStyle/>
                    <a:p>
                      <a:pPr marL="0" lvl="0" indent="0" algn="l" rtl="0">
                        <a:lnSpc>
                          <a:spcPct val="100000"/>
                        </a:lnSpc>
                        <a:spcBef>
                          <a:spcPts val="0"/>
                        </a:spcBef>
                        <a:spcAft>
                          <a:spcPts val="0"/>
                        </a:spcAft>
                        <a:buNone/>
                      </a:pPr>
                      <a:r>
                        <a:rPr lang="en" sz="1200" b="1" dirty="0">
                          <a:solidFill>
                            <a:srgbClr val="FFFFFF"/>
                          </a:solidFill>
                          <a:latin typeface="Calibri"/>
                          <a:ea typeface="Calibri"/>
                          <a:cs typeface="Calibri"/>
                          <a:sym typeface="Calibri"/>
                        </a:rPr>
                        <a:t>What you learned</a:t>
                      </a:r>
                      <a:endParaRPr sz="1200" b="1" dirty="0">
                        <a:solidFill>
                          <a:srgbClr val="FFFFFF"/>
                        </a:solidFill>
                        <a:latin typeface="Calibri"/>
                        <a:ea typeface="Calibri"/>
                        <a:cs typeface="Calibri"/>
                        <a:sym typeface="Calibri"/>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6FA8DC"/>
                    </a:solidFill>
                  </a:tcPr>
                </a:tc>
                <a:tc>
                  <a:txBody>
                    <a:bodyPr/>
                    <a:lstStyle/>
                    <a:p>
                      <a:pPr marL="0" lvl="0" indent="0" algn="l" rtl="0">
                        <a:lnSpc>
                          <a:spcPct val="100000"/>
                        </a:lnSpc>
                        <a:spcBef>
                          <a:spcPts val="1200"/>
                        </a:spcBef>
                        <a:spcAft>
                          <a:spcPts val="1200"/>
                        </a:spcAft>
                        <a:buNone/>
                      </a:pPr>
                      <a:r>
                        <a:rPr lang="en" sz="1100" dirty="0">
                          <a:latin typeface="Calibri"/>
                          <a:ea typeface="Calibri"/>
                          <a:cs typeface="Calibri"/>
                          <a:sym typeface="Calibri"/>
                        </a:rPr>
                        <a:t>What were the big ah-ha's? What  adjustments did you make along the way? How did  these adjustments make a difference?</a:t>
                      </a:r>
                      <a:endParaRPr sz="1100" dirty="0">
                        <a:latin typeface="Calibri"/>
                        <a:ea typeface="Calibri"/>
                        <a:cs typeface="Calibri"/>
                        <a:sym typeface="Calibri"/>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3F3F3"/>
                    </a:solidFill>
                  </a:tcPr>
                </a:tc>
                <a:tc>
                  <a:txBody>
                    <a:bodyPr/>
                    <a:lstStyle/>
                    <a:p>
                      <a:pPr marL="0" lvl="0" indent="0" algn="l" rtl="0">
                        <a:spcBef>
                          <a:spcPts val="1200"/>
                        </a:spcBef>
                        <a:spcAft>
                          <a:spcPts val="1200"/>
                        </a:spcAft>
                        <a:buClr>
                          <a:schemeClr val="dk1"/>
                        </a:buClr>
                        <a:buSzPts val="1100"/>
                        <a:buFont typeface="Arial"/>
                        <a:buNone/>
                      </a:pPr>
                      <a:r>
                        <a:rPr lang="en" sz="1200">
                          <a:solidFill>
                            <a:schemeClr val="dk1"/>
                          </a:solidFill>
                          <a:latin typeface="Calibri"/>
                          <a:ea typeface="Calibri"/>
                          <a:cs typeface="Calibri"/>
                          <a:sym typeface="Calibri"/>
                        </a:rPr>
                        <a:t>[insert your answers here]</a:t>
                      </a:r>
                      <a:endParaRPr sz="1200">
                        <a:latin typeface="Calibri"/>
                        <a:ea typeface="Calibri"/>
                        <a:cs typeface="Calibri"/>
                        <a:sym typeface="Calibri"/>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232350">
                <a:tc>
                  <a:txBody>
                    <a:bodyPr/>
                    <a:lstStyle/>
                    <a:p>
                      <a:pPr marL="0" lvl="0" indent="0" algn="l" rtl="0">
                        <a:lnSpc>
                          <a:spcPct val="100000"/>
                        </a:lnSpc>
                        <a:spcBef>
                          <a:spcPts val="0"/>
                        </a:spcBef>
                        <a:spcAft>
                          <a:spcPts val="0"/>
                        </a:spcAft>
                        <a:buNone/>
                      </a:pPr>
                      <a:r>
                        <a:rPr lang="en" sz="1200" b="1" dirty="0">
                          <a:solidFill>
                            <a:srgbClr val="FFFFFF"/>
                          </a:solidFill>
                          <a:latin typeface="Calibri"/>
                          <a:ea typeface="Calibri"/>
                          <a:cs typeface="Calibri"/>
                          <a:sym typeface="Calibri"/>
                        </a:rPr>
                        <a:t>Overall impressions</a:t>
                      </a:r>
                      <a:endParaRPr sz="1200" b="1" dirty="0">
                        <a:solidFill>
                          <a:srgbClr val="FFFFFF"/>
                        </a:solidFill>
                        <a:latin typeface="Calibri"/>
                        <a:ea typeface="Calibri"/>
                        <a:cs typeface="Calibri"/>
                        <a:sym typeface="Calibri"/>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6FA8DC"/>
                    </a:solidFill>
                  </a:tcPr>
                </a:tc>
                <a:tc>
                  <a:txBody>
                    <a:bodyPr/>
                    <a:lstStyle/>
                    <a:p>
                      <a:pPr marL="0" lvl="0" indent="0" algn="l" rtl="0">
                        <a:lnSpc>
                          <a:spcPct val="100000"/>
                        </a:lnSpc>
                        <a:spcBef>
                          <a:spcPts val="1200"/>
                        </a:spcBef>
                        <a:spcAft>
                          <a:spcPts val="1200"/>
                        </a:spcAft>
                        <a:buNone/>
                      </a:pPr>
                      <a:r>
                        <a:rPr lang="en" sz="1100" dirty="0">
                          <a:latin typeface="Calibri"/>
                          <a:ea typeface="Calibri"/>
                          <a:cs typeface="Calibri"/>
                          <a:sym typeface="Calibri"/>
                        </a:rPr>
                        <a:t>If you</a:t>
                      </a:r>
                      <a:r>
                        <a:rPr lang="en" sz="1100" baseline="0" dirty="0">
                          <a:latin typeface="Calibri"/>
                          <a:ea typeface="Calibri"/>
                          <a:cs typeface="Calibri"/>
                          <a:sym typeface="Calibri"/>
                        </a:rPr>
                        <a:t> were to keep running campaigns for your mock company, what would y</a:t>
                      </a:r>
                      <a:r>
                        <a:rPr lang="en" sz="1100" dirty="0">
                          <a:latin typeface="Calibri"/>
                          <a:ea typeface="Calibri"/>
                          <a:cs typeface="Calibri"/>
                          <a:sym typeface="Calibri"/>
                        </a:rPr>
                        <a:t>ou do differently in going forward to increase user engagement with comments on your blog or participation in your social media efforts?  What would you do differently to drive more new visitors to your website and get them to stay on the site longer? What would</a:t>
                      </a:r>
                      <a:r>
                        <a:rPr lang="en" sz="1100" baseline="0" dirty="0">
                          <a:latin typeface="Calibri"/>
                          <a:ea typeface="Calibri"/>
                          <a:cs typeface="Calibri"/>
                          <a:sym typeface="Calibri"/>
                        </a:rPr>
                        <a:t> </a:t>
                      </a:r>
                      <a:r>
                        <a:rPr lang="en" sz="1100" dirty="0">
                          <a:latin typeface="Calibri"/>
                          <a:ea typeface="Calibri"/>
                          <a:cs typeface="Calibri"/>
                          <a:sym typeface="Calibri"/>
                        </a:rPr>
                        <a:t>you do differently to get more email “opens?” etc. </a:t>
                      </a:r>
                      <a:endParaRPr sz="1100" dirty="0">
                        <a:latin typeface="Calibri"/>
                        <a:ea typeface="Calibri"/>
                        <a:cs typeface="Calibri"/>
                        <a:sym typeface="Calibri"/>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3F3F3"/>
                    </a:solidFill>
                  </a:tcPr>
                </a:tc>
                <a:tc>
                  <a:txBody>
                    <a:bodyPr/>
                    <a:lstStyle/>
                    <a:p>
                      <a:pPr marL="0" lvl="0" indent="0" algn="l" rtl="0">
                        <a:spcBef>
                          <a:spcPts val="1200"/>
                        </a:spcBef>
                        <a:spcAft>
                          <a:spcPts val="1200"/>
                        </a:spcAft>
                        <a:buClr>
                          <a:schemeClr val="dk1"/>
                        </a:buClr>
                        <a:buSzPts val="1100"/>
                        <a:buFont typeface="Arial"/>
                        <a:buNone/>
                      </a:pPr>
                      <a:r>
                        <a:rPr lang="en" sz="1200" dirty="0">
                          <a:solidFill>
                            <a:schemeClr val="dk1"/>
                          </a:solidFill>
                          <a:latin typeface="Calibri"/>
                          <a:ea typeface="Calibri"/>
                          <a:cs typeface="Calibri"/>
                          <a:sym typeface="Calibri"/>
                        </a:rPr>
                        <a:t>[insert your answers here]</a:t>
                      </a:r>
                      <a:endParaRPr sz="1200" dirty="0">
                        <a:latin typeface="Calibri"/>
                        <a:ea typeface="Calibri"/>
                        <a:cs typeface="Calibri"/>
                        <a:sym typeface="Calibri"/>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294</TotalTime>
  <Words>805</Words>
  <Application>Microsoft Office PowerPoint</Application>
  <PresentationFormat>On-screen Show (16:9)</PresentationFormat>
  <Paragraphs>179</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Simple Light</vt:lpstr>
      <vt:lpstr>PowerPoint Presentation</vt:lpstr>
      <vt:lpstr>Campaign #2 Overview</vt:lpstr>
      <vt:lpstr>Blog Post #1</vt:lpstr>
      <vt:lpstr>Blog Post #2</vt:lpstr>
      <vt:lpstr>Blog Post #3</vt:lpstr>
      <vt:lpstr>Blog Post #4</vt:lpstr>
      <vt:lpstr>Blog Post #5</vt:lpstr>
      <vt:lpstr>Blog Post #6</vt:lpstr>
      <vt:lpstr>Blog Post #7</vt:lpstr>
      <vt:lpstr>Google Ads</vt:lpstr>
      <vt:lpstr>Campaign Email</vt:lpstr>
      <vt:lpstr>Google Analytics</vt:lpstr>
      <vt:lpstr>Google Ad Metrics</vt:lpstr>
      <vt:lpstr>Social Media Metrics</vt:lpstr>
      <vt:lpstr>Twitter Metrics</vt:lpstr>
      <vt:lpstr>Email Metrics</vt:lpstr>
      <vt:lpstr>Campaign #2 Reflections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Cooney, Rebecca</dc:creator>
  <cp:lastModifiedBy>Cooney, Rebecca</cp:lastModifiedBy>
  <cp:revision>16</cp:revision>
  <dcterms:modified xsi:type="dcterms:W3CDTF">2020-11-09T20:01:36Z</dcterms:modified>
</cp:coreProperties>
</file>