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839787" y="2057400"/>
            <a:ext cx="3932239"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13"/>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marketo.com/lead-generation/"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oprankblog.com/2014/01/digital-marketing-strategy-vs-tactics/" TargetMode="External"/><Relationship Id="rId3" Type="http://schemas.openxmlformats.org/officeDocument/2006/relationships/image" Target="../media/image1.jpe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avvypanda.com/blog/beginner-level/6-roles-every-successful-web-design-project-needs.html" TargetMode="External"/><Relationship Id="rId3" Type="http://schemas.openxmlformats.org/officeDocument/2006/relationships/hyperlink" Target="http://smallbiztrends.com/2015/03/how-to-build-a-digital-marketing-team.html" TargetMode="Externa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Rectangle 3"/>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sp>
        <p:nvSpPr>
          <p:cNvPr id="113" name="TextBox 1"/>
          <p:cNvSpPr txBox="1"/>
          <p:nvPr/>
        </p:nvSpPr>
        <p:spPr>
          <a:xfrm>
            <a:off x="1493102" y="349106"/>
            <a:ext cx="10404845" cy="301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9600">
                <a:solidFill>
                  <a:srgbClr val="FFFFFF"/>
                </a:solidFill>
                <a:latin typeface="Franklin Gothic Demi Cond"/>
                <a:ea typeface="Franklin Gothic Demi Cond"/>
                <a:cs typeface="Franklin Gothic Demi Cond"/>
                <a:sym typeface="Franklin Gothic Demi Cond"/>
              </a:defRPr>
            </a:lvl1pPr>
          </a:lstStyle>
          <a:p>
            <a:pPr/>
            <a:r>
              <a:t>DIGITAL CAMPAIGNS</a:t>
            </a:r>
          </a:p>
        </p:txBody>
      </p:sp>
      <p:sp>
        <p:nvSpPr>
          <p:cNvPr id="114" name="TextBox 6"/>
          <p:cNvSpPr txBox="1"/>
          <p:nvPr/>
        </p:nvSpPr>
        <p:spPr>
          <a:xfrm>
            <a:off x="1627872" y="3266916"/>
            <a:ext cx="11252584" cy="63708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700">
                <a:solidFill>
                  <a:srgbClr val="FFFFFF"/>
                </a:solidFill>
                <a:latin typeface="Franklin Gothic Book"/>
                <a:ea typeface="Franklin Gothic Book"/>
                <a:cs typeface="Franklin Gothic Book"/>
                <a:sym typeface="Franklin Gothic Book"/>
              </a:defRPr>
            </a:lvl1pPr>
          </a:lstStyle>
          <a:p>
            <a:pPr/>
            <a:r>
              <a:t>Implementation</a:t>
            </a:r>
          </a:p>
        </p:txBody>
      </p:sp>
      <p:sp>
        <p:nvSpPr>
          <p:cNvPr id="115" name="Oval 8"/>
          <p:cNvSpPr/>
          <p:nvPr/>
        </p:nvSpPr>
        <p:spPr>
          <a:xfrm>
            <a:off x="286602" y="466818"/>
            <a:ext cx="764278" cy="764277"/>
          </a:xfrm>
          <a:prstGeom prst="ellipse">
            <a:avLst/>
          </a:prstGeom>
          <a:solidFill>
            <a:srgbClr val="981F32"/>
          </a:solidFill>
          <a:ln w="12700">
            <a:miter lim="400000"/>
          </a:ln>
        </p:spPr>
        <p:txBody>
          <a:bodyPr lIns="45719" rIns="45719" anchor="ctr"/>
          <a:lstStyle/>
          <a:p>
            <a:pPr algn="ctr">
              <a:defRPr>
                <a:solidFill>
                  <a:srgbClr val="FFFFFF"/>
                </a:solidFill>
              </a:defRPr>
            </a:pPr>
          </a:p>
        </p:txBody>
      </p:sp>
      <p:sp>
        <p:nvSpPr>
          <p:cNvPr id="116" name="TextBox 11"/>
          <p:cNvSpPr txBox="1"/>
          <p:nvPr/>
        </p:nvSpPr>
        <p:spPr>
          <a:xfrm>
            <a:off x="286602" y="5889838"/>
            <a:ext cx="3786154"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solidFill>
                  <a:srgbClr val="FFFFFF"/>
                </a:solidFill>
                <a:latin typeface="Franklin Gothic Medium Cond"/>
                <a:ea typeface="Franklin Gothic Medium Cond"/>
                <a:cs typeface="Franklin Gothic Medium Cond"/>
                <a:sym typeface="Franklin Gothic Medium Cond"/>
              </a:defRPr>
            </a:pPr>
            <a:r>
              <a:t>CHELSEA NEWMAN, MS</a:t>
            </a:r>
          </a:p>
          <a:p>
            <a:pPr>
              <a:defRPr b="1">
                <a:solidFill>
                  <a:srgbClr val="FFFFFF"/>
                </a:solidFill>
                <a:latin typeface="Franklin Gothic Medium Cond"/>
                <a:ea typeface="Franklin Gothic Medium Cond"/>
                <a:cs typeface="Franklin Gothic Medium Cond"/>
                <a:sym typeface="Franklin Gothic Medium Cond"/>
              </a:defRPr>
            </a:pPr>
            <a:r>
              <a:t>Clinical Assistant Professor</a:t>
            </a:r>
          </a:p>
          <a:p>
            <a:pPr>
              <a:defRPr b="1">
                <a:solidFill>
                  <a:srgbClr val="FFFFFF"/>
                </a:solidFill>
                <a:latin typeface="Franklin Gothic Medium Cond"/>
                <a:ea typeface="Franklin Gothic Medium Cond"/>
                <a:cs typeface="Franklin Gothic Medium Cond"/>
                <a:sym typeface="Franklin Gothic Medium Cond"/>
              </a:defRPr>
            </a:pPr>
            <a:r>
              <a:t>(PPT by Rebecca Cooney)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TextBox 3"/>
          <p:cNvSpPr txBox="1"/>
          <p:nvPr/>
        </p:nvSpPr>
        <p:spPr>
          <a:xfrm>
            <a:off x="2407920" y="2418079"/>
            <a:ext cx="8148320" cy="3418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800">
                <a:latin typeface="Calibri Light"/>
                <a:ea typeface="Calibri Light"/>
                <a:cs typeface="Calibri Light"/>
                <a:sym typeface="Calibri Light"/>
              </a:defRPr>
            </a:pPr>
            <a:r>
              <a:t>The buying process has changed, and marketers need to find new ways to reach buyers and get heard through the noise.  Instead of [mass advertising and email blasts], marketers must focus on building continuous relationships with buyers.”</a:t>
            </a:r>
          </a:p>
          <a:p>
            <a:pPr>
              <a:defRPr sz="2800">
                <a:latin typeface="Calibri Light"/>
                <a:ea typeface="Calibri Light"/>
                <a:cs typeface="Calibri Light"/>
                <a:sym typeface="Calibri Light"/>
              </a:defRPr>
            </a:pPr>
          </a:p>
          <a:p>
            <a:pPr algn="ctr">
              <a:defRPr sz="2000">
                <a:latin typeface="Calibri Light"/>
                <a:ea typeface="Calibri Light"/>
                <a:cs typeface="Calibri Light"/>
                <a:sym typeface="Calibri Light"/>
              </a:defRPr>
            </a:pPr>
            <a:r>
              <a:rPr u="sng">
                <a:solidFill>
                  <a:srgbClr val="0563C1"/>
                </a:solidFill>
                <a:uFill>
                  <a:solidFill>
                    <a:srgbClr val="0563C1"/>
                  </a:solidFill>
                </a:uFill>
                <a:hlinkClick r:id="rId2" invalidUrl="" action="" tgtFrame="" tooltip="" history="1" highlightClick="0" endSnd="0"/>
              </a:rPr>
              <a:t>Marketo</a:t>
            </a:r>
            <a:r>
              <a:rPr u="sng">
                <a:solidFill>
                  <a:srgbClr val="0563C1"/>
                </a:solidFill>
                <a:uFill>
                  <a:solidFill>
                    <a:srgbClr val="0563C1"/>
                  </a:solidFill>
                </a:uFill>
                <a:hlinkClick r:id="rId2" invalidUrl="" action="" tgtFrame="" tooltip="" history="1" highlightClick="0" endSnd="0"/>
              </a:rPr>
              <a:t> Lead Generation</a:t>
            </a:r>
          </a:p>
        </p:txBody>
      </p:sp>
      <p:sp>
        <p:nvSpPr>
          <p:cNvPr id="119" name="Left Bracket 2"/>
          <p:cNvSpPr/>
          <p:nvPr/>
        </p:nvSpPr>
        <p:spPr>
          <a:xfrm rot="5400000">
            <a:off x="6045760" y="-2298837"/>
            <a:ext cx="321738" cy="88772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9671" y="21600"/>
                  <a:pt x="0" y="21571"/>
                  <a:pt x="0" y="21535"/>
                </a:cubicBezTo>
                <a:lnTo>
                  <a:pt x="0" y="65"/>
                </a:lnTo>
                <a:cubicBezTo>
                  <a:pt x="0" y="29"/>
                  <a:pt x="9671" y="0"/>
                  <a:pt x="21600" y="0"/>
                </a:cubicBezTo>
              </a:path>
            </a:pathLst>
          </a:custGeom>
          <a:ln w="38100">
            <a:solidFill>
              <a:srgbClr val="BFBFBF"/>
            </a:solidFill>
            <a:miter/>
          </a:ln>
        </p:spPr>
        <p:txBody>
          <a:bodyPr lIns="45719" rIns="45719" anchor="ctr"/>
          <a:lstStyle/>
          <a:p>
            <a:pPr algn="ctr"/>
          </a:p>
        </p:txBody>
      </p:sp>
      <p:sp>
        <p:nvSpPr>
          <p:cNvPr id="120" name="Rectangle 1"/>
          <p:cNvSpPr/>
          <p:nvPr/>
        </p:nvSpPr>
        <p:spPr>
          <a:xfrm>
            <a:off x="5520519" y="1828799"/>
            <a:ext cx="1262419" cy="313901"/>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21" name="TextBox 4"/>
          <p:cNvSpPr txBox="1"/>
          <p:nvPr/>
        </p:nvSpPr>
        <p:spPr>
          <a:xfrm>
            <a:off x="5520519" y="615717"/>
            <a:ext cx="1665029" cy="3736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3900">
                <a:solidFill>
                  <a:srgbClr val="BFBFBF"/>
                </a:solidFill>
                <a:latin typeface="Franklin Gothic Medium Cond"/>
                <a:ea typeface="Franklin Gothic Medium Cond"/>
                <a:cs typeface="Franklin Gothic Medium Cond"/>
                <a:sym typeface="Franklin Gothic Medium Cond"/>
              </a:defRPr>
            </a:lvl1pPr>
          </a:lstStyle>
          <a:p>
            <a:pPr/>
            <a:r>
              <a:t>“</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3" name="Rectangle 3"/>
          <p:cNvSpPr txBox="1"/>
          <p:nvPr/>
        </p:nvSpPr>
        <p:spPr>
          <a:xfrm>
            <a:off x="4599294" y="6408592"/>
            <a:ext cx="2524837"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400"/>
            </a:pPr>
            <a:r>
              <a:t>Source: </a:t>
            </a:r>
            <a:r>
              <a:rPr u="sng">
                <a:solidFill>
                  <a:srgbClr val="0563C1"/>
                </a:solidFill>
                <a:uFill>
                  <a:solidFill>
                    <a:srgbClr val="0563C1"/>
                  </a:solidFill>
                </a:uFill>
                <a:hlinkClick r:id="rId2" invalidUrl="" action="" tgtFrame="" tooltip="" history="1" highlightClick="0" endSnd="0"/>
              </a:rPr>
              <a:t>TopRank</a:t>
            </a:r>
            <a:r>
              <a:rPr u="sng">
                <a:solidFill>
                  <a:srgbClr val="0563C1"/>
                </a:solidFill>
                <a:uFill>
                  <a:solidFill>
                    <a:srgbClr val="0563C1"/>
                  </a:solidFill>
                </a:uFill>
                <a:hlinkClick r:id="rId2" invalidUrl="" action="" tgtFrame="" tooltip="" history="1" highlightClick="0" endSnd="0"/>
              </a:rPr>
              <a:t> Marketing </a:t>
            </a:r>
          </a:p>
        </p:txBody>
      </p:sp>
      <p:pic>
        <p:nvPicPr>
          <p:cNvPr id="124" name="Picture 4" descr="Picture 4"/>
          <p:cNvPicPr>
            <a:picLocks noChangeAspect="1"/>
          </p:cNvPicPr>
          <p:nvPr/>
        </p:nvPicPr>
        <p:blipFill>
          <a:blip r:embed="rId3">
            <a:extLst/>
          </a:blip>
          <a:stretch>
            <a:fillRect/>
          </a:stretch>
        </p:blipFill>
        <p:spPr>
          <a:xfrm>
            <a:off x="1973947" y="357400"/>
            <a:ext cx="8033462" cy="578409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6" name="Rectangle 21"/>
          <p:cNvSpPr/>
          <p:nvPr/>
        </p:nvSpPr>
        <p:spPr>
          <a:xfrm>
            <a:off x="-1" y="0"/>
            <a:ext cx="4064000" cy="6858000"/>
          </a:xfrm>
          <a:prstGeom prst="rect">
            <a:avLst/>
          </a:prstGeom>
          <a:solidFill>
            <a:srgbClr val="F2F2F2"/>
          </a:solidFill>
          <a:ln w="12700">
            <a:miter lim="400000"/>
          </a:ln>
        </p:spPr>
        <p:txBody>
          <a:bodyPr lIns="45719" rIns="45719" anchor="ctr"/>
          <a:lstStyle/>
          <a:p>
            <a:pPr algn="ctr">
              <a:defRPr sz="2400">
                <a:solidFill>
                  <a:srgbClr val="FFFFFF"/>
                </a:solidFill>
              </a:defRPr>
            </a:pPr>
          </a:p>
        </p:txBody>
      </p:sp>
      <p:grpSp>
        <p:nvGrpSpPr>
          <p:cNvPr id="170" name="Diagram 4"/>
          <p:cNvGrpSpPr/>
          <p:nvPr/>
        </p:nvGrpSpPr>
        <p:grpSpPr>
          <a:xfrm>
            <a:off x="4606219" y="607432"/>
            <a:ext cx="7429640" cy="5785374"/>
            <a:chOff x="0" y="0"/>
            <a:chExt cx="7429638" cy="5785373"/>
          </a:xfrm>
        </p:grpSpPr>
        <p:sp>
          <p:nvSpPr>
            <p:cNvPr id="127" name="Rectangle"/>
            <p:cNvSpPr/>
            <p:nvPr/>
          </p:nvSpPr>
          <p:spPr>
            <a:xfrm rot="5400000">
              <a:off x="-345416" y="969141"/>
              <a:ext cx="1512642"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30" name="Group"/>
            <p:cNvGrpSpPr/>
            <p:nvPr/>
          </p:nvGrpSpPr>
          <p:grpSpPr>
            <a:xfrm>
              <a:off x="0" y="0"/>
              <a:ext cx="2029956" cy="1217974"/>
              <a:chOff x="0" y="0"/>
              <a:chExt cx="2029955" cy="1217973"/>
            </a:xfrm>
          </p:grpSpPr>
          <p:sp>
            <p:nvSpPr>
              <p:cNvPr id="128"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29" name="Brainstorm and document ideas"/>
              <p:cNvSpPr txBox="1"/>
              <p:nvPr/>
            </p:nvSpPr>
            <p:spPr>
              <a:xfrm>
                <a:off x="35673" y="318791"/>
                <a:ext cx="1958610"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Brainstorm and document ideas</a:t>
                </a:r>
              </a:p>
            </p:txBody>
          </p:sp>
        </p:grpSp>
        <p:sp>
          <p:nvSpPr>
            <p:cNvPr id="131" name="Rectangle"/>
            <p:cNvSpPr/>
            <p:nvPr/>
          </p:nvSpPr>
          <p:spPr>
            <a:xfrm rot="5400000">
              <a:off x="-345416" y="2491608"/>
              <a:ext cx="1512642"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34" name="Group"/>
            <p:cNvGrpSpPr/>
            <p:nvPr/>
          </p:nvGrpSpPr>
          <p:grpSpPr>
            <a:xfrm>
              <a:off x="0" y="1522466"/>
              <a:ext cx="2029956" cy="1217974"/>
              <a:chOff x="0" y="0"/>
              <a:chExt cx="2029955" cy="1217973"/>
            </a:xfrm>
          </p:grpSpPr>
          <p:sp>
            <p:nvSpPr>
              <p:cNvPr id="132"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33" name="Establish goals and objectives"/>
              <p:cNvSpPr txBox="1"/>
              <p:nvPr/>
            </p:nvSpPr>
            <p:spPr>
              <a:xfrm>
                <a:off x="35673" y="318791"/>
                <a:ext cx="1958610"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Establish goals and objectives</a:t>
                </a:r>
              </a:p>
            </p:txBody>
          </p:sp>
        </p:grpSp>
        <p:sp>
          <p:nvSpPr>
            <p:cNvPr id="135" name="Rectangle"/>
            <p:cNvSpPr/>
            <p:nvPr/>
          </p:nvSpPr>
          <p:spPr>
            <a:xfrm rot="5400000">
              <a:off x="-345416" y="4014076"/>
              <a:ext cx="1512642"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38" name="Group"/>
            <p:cNvGrpSpPr/>
            <p:nvPr/>
          </p:nvGrpSpPr>
          <p:grpSpPr>
            <a:xfrm>
              <a:off x="0" y="3044934"/>
              <a:ext cx="2029956" cy="1217974"/>
              <a:chOff x="0" y="0"/>
              <a:chExt cx="2029955" cy="1217973"/>
            </a:xfrm>
          </p:grpSpPr>
          <p:sp>
            <p:nvSpPr>
              <p:cNvPr id="136"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37" name="Identify audience"/>
              <p:cNvSpPr txBox="1"/>
              <p:nvPr/>
            </p:nvSpPr>
            <p:spPr>
              <a:xfrm>
                <a:off x="35673" y="427376"/>
                <a:ext cx="1958610" cy="3632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Identify audience </a:t>
                </a:r>
              </a:p>
            </p:txBody>
          </p:sp>
        </p:grpSp>
        <p:sp>
          <p:nvSpPr>
            <p:cNvPr id="139" name="Rectangle"/>
            <p:cNvSpPr/>
            <p:nvPr/>
          </p:nvSpPr>
          <p:spPr>
            <a:xfrm>
              <a:off x="415816" y="4775309"/>
              <a:ext cx="2690017"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42" name="Group"/>
            <p:cNvGrpSpPr/>
            <p:nvPr/>
          </p:nvGrpSpPr>
          <p:grpSpPr>
            <a:xfrm>
              <a:off x="0" y="4567400"/>
              <a:ext cx="2029956" cy="1217974"/>
              <a:chOff x="0" y="0"/>
              <a:chExt cx="2029955" cy="1217973"/>
            </a:xfrm>
          </p:grpSpPr>
          <p:sp>
            <p:nvSpPr>
              <p:cNvPr id="140"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41" name="Identify budget and resource parameters"/>
              <p:cNvSpPr txBox="1"/>
              <p:nvPr/>
            </p:nvSpPr>
            <p:spPr>
              <a:xfrm>
                <a:off x="35673" y="210206"/>
                <a:ext cx="1958610" cy="7975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Identify budget and resource parameters</a:t>
                </a:r>
              </a:p>
            </p:txBody>
          </p:sp>
        </p:grpSp>
        <p:sp>
          <p:nvSpPr>
            <p:cNvPr id="143" name="Rectangle"/>
            <p:cNvSpPr/>
            <p:nvPr/>
          </p:nvSpPr>
          <p:spPr>
            <a:xfrm rot="16200000">
              <a:off x="2354424" y="4014076"/>
              <a:ext cx="1512642"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46" name="Group"/>
            <p:cNvGrpSpPr/>
            <p:nvPr/>
          </p:nvGrpSpPr>
          <p:grpSpPr>
            <a:xfrm>
              <a:off x="2699840" y="4567400"/>
              <a:ext cx="2029957" cy="1217974"/>
              <a:chOff x="0" y="0"/>
              <a:chExt cx="2029955" cy="1217973"/>
            </a:xfrm>
          </p:grpSpPr>
          <p:sp>
            <p:nvSpPr>
              <p:cNvPr id="144"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45" name="Conduct a SWOT analysis"/>
              <p:cNvSpPr txBox="1"/>
              <p:nvPr/>
            </p:nvSpPr>
            <p:spPr>
              <a:xfrm>
                <a:off x="35673" y="318791"/>
                <a:ext cx="1958610"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Conduct a SWOT analysis</a:t>
                </a:r>
              </a:p>
            </p:txBody>
          </p:sp>
        </p:grpSp>
        <p:sp>
          <p:nvSpPr>
            <p:cNvPr id="147" name="Rectangle"/>
            <p:cNvSpPr/>
            <p:nvPr/>
          </p:nvSpPr>
          <p:spPr>
            <a:xfrm rot="16200000">
              <a:off x="2354424" y="2491608"/>
              <a:ext cx="1512642"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50" name="Group"/>
            <p:cNvGrpSpPr/>
            <p:nvPr/>
          </p:nvGrpSpPr>
          <p:grpSpPr>
            <a:xfrm>
              <a:off x="2699840" y="3044934"/>
              <a:ext cx="2029957" cy="1217974"/>
              <a:chOff x="0" y="0"/>
              <a:chExt cx="2029955" cy="1217973"/>
            </a:xfrm>
          </p:grpSpPr>
          <p:sp>
            <p:nvSpPr>
              <p:cNvPr id="148"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49" name="Conduct competitor analysis"/>
              <p:cNvSpPr txBox="1"/>
              <p:nvPr/>
            </p:nvSpPr>
            <p:spPr>
              <a:xfrm>
                <a:off x="35673" y="318791"/>
                <a:ext cx="1958610"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Conduct competitor analysis</a:t>
                </a:r>
              </a:p>
            </p:txBody>
          </p:sp>
        </p:grpSp>
        <p:sp>
          <p:nvSpPr>
            <p:cNvPr id="151" name="Rectangle"/>
            <p:cNvSpPr/>
            <p:nvPr/>
          </p:nvSpPr>
          <p:spPr>
            <a:xfrm rot="16200000">
              <a:off x="2354424" y="969141"/>
              <a:ext cx="1512642"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54" name="Group"/>
            <p:cNvGrpSpPr/>
            <p:nvPr/>
          </p:nvGrpSpPr>
          <p:grpSpPr>
            <a:xfrm>
              <a:off x="2699840" y="1515503"/>
              <a:ext cx="2029957" cy="1231901"/>
              <a:chOff x="0" y="0"/>
              <a:chExt cx="2029955" cy="1231900"/>
            </a:xfrm>
          </p:grpSpPr>
          <p:sp>
            <p:nvSpPr>
              <p:cNvPr id="152" name="Rounded Rectangle"/>
              <p:cNvSpPr/>
              <p:nvPr/>
            </p:nvSpPr>
            <p:spPr>
              <a:xfrm>
                <a:off x="0" y="6963"/>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53" name="Conduct a communications audit to identify what you have vs. what you need"/>
              <p:cNvSpPr txBox="1"/>
              <p:nvPr/>
            </p:nvSpPr>
            <p:spPr>
              <a:xfrm>
                <a:off x="35673" y="0"/>
                <a:ext cx="1958610" cy="12319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Conduct a communications audit to identify what you have vs. what you need</a:t>
                </a:r>
              </a:p>
            </p:txBody>
          </p:sp>
        </p:grpSp>
        <p:sp>
          <p:nvSpPr>
            <p:cNvPr id="155" name="Rectangle"/>
            <p:cNvSpPr/>
            <p:nvPr/>
          </p:nvSpPr>
          <p:spPr>
            <a:xfrm>
              <a:off x="3115658" y="207909"/>
              <a:ext cx="2690016"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58" name="Group"/>
            <p:cNvGrpSpPr/>
            <p:nvPr/>
          </p:nvGrpSpPr>
          <p:grpSpPr>
            <a:xfrm>
              <a:off x="2699840" y="0"/>
              <a:ext cx="2029957" cy="1217974"/>
              <a:chOff x="0" y="0"/>
              <a:chExt cx="2029955" cy="1217973"/>
            </a:xfrm>
          </p:grpSpPr>
          <p:sp>
            <p:nvSpPr>
              <p:cNvPr id="156"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57" name="Craft campaign messaging"/>
              <p:cNvSpPr txBox="1"/>
              <p:nvPr/>
            </p:nvSpPr>
            <p:spPr>
              <a:xfrm>
                <a:off x="35673" y="318791"/>
                <a:ext cx="1958610"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Craft campaign messaging </a:t>
                </a:r>
              </a:p>
            </p:txBody>
          </p:sp>
        </p:grpSp>
        <p:sp>
          <p:nvSpPr>
            <p:cNvPr id="159" name="Rectangle"/>
            <p:cNvSpPr/>
            <p:nvPr/>
          </p:nvSpPr>
          <p:spPr>
            <a:xfrm rot="5400000">
              <a:off x="5054267" y="969141"/>
              <a:ext cx="1512641"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62" name="Group"/>
            <p:cNvGrpSpPr/>
            <p:nvPr/>
          </p:nvGrpSpPr>
          <p:grpSpPr>
            <a:xfrm>
              <a:off x="5399682" y="0"/>
              <a:ext cx="2029957" cy="1217974"/>
              <a:chOff x="0" y="0"/>
              <a:chExt cx="2029955" cy="1217973"/>
            </a:xfrm>
          </p:grpSpPr>
          <p:sp>
            <p:nvSpPr>
              <p:cNvPr id="160"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61" name="Creation of digital assets"/>
              <p:cNvSpPr txBox="1"/>
              <p:nvPr/>
            </p:nvSpPr>
            <p:spPr>
              <a:xfrm>
                <a:off x="35673" y="318791"/>
                <a:ext cx="1958610"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Creation of digital assets </a:t>
                </a:r>
              </a:p>
            </p:txBody>
          </p:sp>
        </p:grpSp>
        <p:sp>
          <p:nvSpPr>
            <p:cNvPr id="163" name="Rectangle"/>
            <p:cNvSpPr/>
            <p:nvPr/>
          </p:nvSpPr>
          <p:spPr>
            <a:xfrm rot="5400000">
              <a:off x="5054267" y="2491608"/>
              <a:ext cx="1512641" cy="182697"/>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166" name="Group"/>
            <p:cNvGrpSpPr/>
            <p:nvPr/>
          </p:nvGrpSpPr>
          <p:grpSpPr>
            <a:xfrm>
              <a:off x="5399682" y="1522466"/>
              <a:ext cx="2029957" cy="1217974"/>
              <a:chOff x="0" y="0"/>
              <a:chExt cx="2029955" cy="1217973"/>
            </a:xfrm>
          </p:grpSpPr>
          <p:sp>
            <p:nvSpPr>
              <p:cNvPr id="164"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65" name="Establish content strategy, timings and milestones"/>
              <p:cNvSpPr txBox="1"/>
              <p:nvPr/>
            </p:nvSpPr>
            <p:spPr>
              <a:xfrm>
                <a:off x="35673" y="210206"/>
                <a:ext cx="1958610" cy="7975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Establish content strategy, timings and milestones</a:t>
                </a:r>
              </a:p>
            </p:txBody>
          </p:sp>
        </p:grpSp>
        <p:grpSp>
          <p:nvGrpSpPr>
            <p:cNvPr id="169" name="Group"/>
            <p:cNvGrpSpPr/>
            <p:nvPr/>
          </p:nvGrpSpPr>
          <p:grpSpPr>
            <a:xfrm>
              <a:off x="5399682" y="3044934"/>
              <a:ext cx="2029957" cy="1217974"/>
              <a:chOff x="0" y="0"/>
              <a:chExt cx="2029955" cy="1217973"/>
            </a:xfrm>
          </p:grpSpPr>
          <p:sp>
            <p:nvSpPr>
              <p:cNvPr id="167" name="Rounded Rectangle"/>
              <p:cNvSpPr/>
              <p:nvPr/>
            </p:nvSpPr>
            <p:spPr>
              <a:xfrm>
                <a:off x="0" y="0"/>
                <a:ext cx="2029956" cy="1217974"/>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68" name="Set up optimization, analytics and metrics across digital channels"/>
              <p:cNvSpPr txBox="1"/>
              <p:nvPr/>
            </p:nvSpPr>
            <p:spPr>
              <a:xfrm>
                <a:off x="35673" y="101621"/>
                <a:ext cx="1958610" cy="10147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Set up optimization, analytics and metrics across digital channels</a:t>
                </a:r>
              </a:p>
            </p:txBody>
          </p:sp>
        </p:grpSp>
      </p:grpSp>
      <p:sp>
        <p:nvSpPr>
          <p:cNvPr id="171" name="Rectangle 1"/>
          <p:cNvSpPr txBox="1"/>
          <p:nvPr/>
        </p:nvSpPr>
        <p:spPr>
          <a:xfrm>
            <a:off x="191760" y="2786221"/>
            <a:ext cx="3436622" cy="3431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latin typeface="Calibri Light"/>
                <a:ea typeface="Calibri Light"/>
                <a:cs typeface="Calibri Light"/>
                <a:sym typeface="Calibri Light"/>
              </a:defRPr>
            </a:pPr>
            <a:r>
              <a:t>“In this digital world to succeed, you need an integrated digital marketing strategy to standout from your competitor and ensure you serve your customers across the devices. (eg web, mobile, wearables).” </a:t>
            </a:r>
          </a:p>
          <a:p>
            <a:pPr>
              <a:defRPr sz="2200">
                <a:latin typeface="Calibri Light"/>
                <a:ea typeface="Calibri Light"/>
                <a:cs typeface="Calibri Light"/>
                <a:sym typeface="Calibri Light"/>
              </a:defRPr>
            </a:pPr>
          </a:p>
          <a:p>
            <a:pPr algn="r">
              <a:defRPr i="1" sz="1600">
                <a:latin typeface="Calibri Light"/>
                <a:ea typeface="Calibri Light"/>
                <a:cs typeface="Calibri Light"/>
                <a:sym typeface="Calibri Light"/>
              </a:defRPr>
            </a:pPr>
            <a:r>
              <a:t>– Sumit Balan, InNoMindTech.com</a:t>
            </a:r>
          </a:p>
        </p:txBody>
      </p:sp>
      <p:grpSp>
        <p:nvGrpSpPr>
          <p:cNvPr id="174" name="Oval 2"/>
          <p:cNvGrpSpPr/>
          <p:nvPr/>
        </p:nvGrpSpPr>
        <p:grpSpPr>
          <a:xfrm>
            <a:off x="4602479" y="588010"/>
            <a:ext cx="284481" cy="307341"/>
            <a:chOff x="0" y="0"/>
            <a:chExt cx="284479" cy="307340"/>
          </a:xfrm>
        </p:grpSpPr>
        <p:sp>
          <p:nvSpPr>
            <p:cNvPr id="172"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73" name="1"/>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1</a:t>
              </a:r>
            </a:p>
          </p:txBody>
        </p:sp>
      </p:grpSp>
      <p:grpSp>
        <p:nvGrpSpPr>
          <p:cNvPr id="177" name="Oval 8"/>
          <p:cNvGrpSpPr/>
          <p:nvPr/>
        </p:nvGrpSpPr>
        <p:grpSpPr>
          <a:xfrm>
            <a:off x="4602479" y="2112009"/>
            <a:ext cx="284481" cy="307341"/>
            <a:chOff x="0" y="0"/>
            <a:chExt cx="284479" cy="307340"/>
          </a:xfrm>
        </p:grpSpPr>
        <p:sp>
          <p:nvSpPr>
            <p:cNvPr id="175"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76" name="2"/>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2</a:t>
              </a:r>
            </a:p>
          </p:txBody>
        </p:sp>
      </p:grpSp>
      <p:grpSp>
        <p:nvGrpSpPr>
          <p:cNvPr id="180" name="Oval 9"/>
          <p:cNvGrpSpPr/>
          <p:nvPr/>
        </p:nvGrpSpPr>
        <p:grpSpPr>
          <a:xfrm>
            <a:off x="4602479" y="3636010"/>
            <a:ext cx="284481" cy="307341"/>
            <a:chOff x="0" y="0"/>
            <a:chExt cx="284479" cy="307340"/>
          </a:xfrm>
        </p:grpSpPr>
        <p:sp>
          <p:nvSpPr>
            <p:cNvPr id="178"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79" name="3"/>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3</a:t>
              </a:r>
            </a:p>
          </p:txBody>
        </p:sp>
      </p:grpSp>
      <p:grpSp>
        <p:nvGrpSpPr>
          <p:cNvPr id="183" name="Oval 10"/>
          <p:cNvGrpSpPr/>
          <p:nvPr/>
        </p:nvGrpSpPr>
        <p:grpSpPr>
          <a:xfrm>
            <a:off x="4602479" y="5160010"/>
            <a:ext cx="284481" cy="307341"/>
            <a:chOff x="0" y="0"/>
            <a:chExt cx="284479" cy="307340"/>
          </a:xfrm>
        </p:grpSpPr>
        <p:sp>
          <p:nvSpPr>
            <p:cNvPr id="181"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82" name="4"/>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4</a:t>
              </a:r>
            </a:p>
          </p:txBody>
        </p:sp>
      </p:grpSp>
      <p:grpSp>
        <p:nvGrpSpPr>
          <p:cNvPr id="186" name="Oval 11"/>
          <p:cNvGrpSpPr/>
          <p:nvPr/>
        </p:nvGrpSpPr>
        <p:grpSpPr>
          <a:xfrm>
            <a:off x="7305041" y="5160010"/>
            <a:ext cx="284481" cy="307341"/>
            <a:chOff x="0" y="0"/>
            <a:chExt cx="284479" cy="307340"/>
          </a:xfrm>
        </p:grpSpPr>
        <p:sp>
          <p:nvSpPr>
            <p:cNvPr id="184"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85" name="5"/>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5</a:t>
              </a:r>
            </a:p>
          </p:txBody>
        </p:sp>
      </p:grpSp>
      <p:grpSp>
        <p:nvGrpSpPr>
          <p:cNvPr id="189" name="Oval 12"/>
          <p:cNvGrpSpPr/>
          <p:nvPr/>
        </p:nvGrpSpPr>
        <p:grpSpPr>
          <a:xfrm>
            <a:off x="7305041" y="3636010"/>
            <a:ext cx="284481" cy="307341"/>
            <a:chOff x="0" y="0"/>
            <a:chExt cx="284479" cy="307340"/>
          </a:xfrm>
        </p:grpSpPr>
        <p:sp>
          <p:nvSpPr>
            <p:cNvPr id="187"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88" name="6"/>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6</a:t>
              </a:r>
            </a:p>
          </p:txBody>
        </p:sp>
      </p:grpSp>
      <p:grpSp>
        <p:nvGrpSpPr>
          <p:cNvPr id="192" name="Oval 13"/>
          <p:cNvGrpSpPr/>
          <p:nvPr/>
        </p:nvGrpSpPr>
        <p:grpSpPr>
          <a:xfrm>
            <a:off x="7305041" y="2112008"/>
            <a:ext cx="284481" cy="307341"/>
            <a:chOff x="0" y="0"/>
            <a:chExt cx="284479" cy="307340"/>
          </a:xfrm>
        </p:grpSpPr>
        <p:sp>
          <p:nvSpPr>
            <p:cNvPr id="190"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91" name="7"/>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7</a:t>
              </a:r>
            </a:p>
          </p:txBody>
        </p:sp>
      </p:grpSp>
      <p:grpSp>
        <p:nvGrpSpPr>
          <p:cNvPr id="195" name="Oval 14"/>
          <p:cNvGrpSpPr/>
          <p:nvPr/>
        </p:nvGrpSpPr>
        <p:grpSpPr>
          <a:xfrm>
            <a:off x="7305041" y="588010"/>
            <a:ext cx="284481" cy="307341"/>
            <a:chOff x="0" y="0"/>
            <a:chExt cx="284479" cy="307340"/>
          </a:xfrm>
        </p:grpSpPr>
        <p:sp>
          <p:nvSpPr>
            <p:cNvPr id="193"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94" name="8"/>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8</a:t>
              </a:r>
            </a:p>
          </p:txBody>
        </p:sp>
      </p:grpSp>
      <p:grpSp>
        <p:nvGrpSpPr>
          <p:cNvPr id="198" name="Oval 15"/>
          <p:cNvGrpSpPr/>
          <p:nvPr/>
        </p:nvGrpSpPr>
        <p:grpSpPr>
          <a:xfrm>
            <a:off x="10007603" y="588010"/>
            <a:ext cx="284481" cy="307341"/>
            <a:chOff x="0" y="0"/>
            <a:chExt cx="284479" cy="307340"/>
          </a:xfrm>
        </p:grpSpPr>
        <p:sp>
          <p:nvSpPr>
            <p:cNvPr id="196"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97" name="9"/>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9</a:t>
              </a:r>
            </a:p>
          </p:txBody>
        </p:sp>
      </p:grpSp>
      <p:grpSp>
        <p:nvGrpSpPr>
          <p:cNvPr id="201" name="Oval 16"/>
          <p:cNvGrpSpPr/>
          <p:nvPr/>
        </p:nvGrpSpPr>
        <p:grpSpPr>
          <a:xfrm>
            <a:off x="9773919" y="2014220"/>
            <a:ext cx="518165" cy="502921"/>
            <a:chOff x="0" y="0"/>
            <a:chExt cx="518164" cy="502920"/>
          </a:xfrm>
        </p:grpSpPr>
        <p:sp>
          <p:nvSpPr>
            <p:cNvPr id="199" name="Oval"/>
            <p:cNvSpPr/>
            <p:nvPr/>
          </p:nvSpPr>
          <p:spPr>
            <a:xfrm>
              <a:off x="-1" y="-1"/>
              <a:ext cx="518166" cy="502922"/>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00" name="10"/>
            <p:cNvSpPr txBox="1"/>
            <p:nvPr/>
          </p:nvSpPr>
          <p:spPr>
            <a:xfrm>
              <a:off x="75882" y="129539"/>
              <a:ext cx="366400" cy="243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000">
                  <a:solidFill>
                    <a:srgbClr val="FFFFFF"/>
                  </a:solidFill>
                  <a:latin typeface="Franklin Gothic Medium"/>
                  <a:ea typeface="Franklin Gothic Medium"/>
                  <a:cs typeface="Franklin Gothic Medium"/>
                  <a:sym typeface="Franklin Gothic Medium"/>
                </a:defRPr>
              </a:lvl1pPr>
            </a:lstStyle>
            <a:p>
              <a:pPr/>
              <a:r>
                <a:t>10</a:t>
              </a:r>
            </a:p>
          </p:txBody>
        </p:sp>
      </p:grpSp>
      <p:grpSp>
        <p:nvGrpSpPr>
          <p:cNvPr id="204" name="Oval 19"/>
          <p:cNvGrpSpPr/>
          <p:nvPr/>
        </p:nvGrpSpPr>
        <p:grpSpPr>
          <a:xfrm>
            <a:off x="9763763" y="3395979"/>
            <a:ext cx="518165" cy="502921"/>
            <a:chOff x="0" y="0"/>
            <a:chExt cx="518164" cy="502920"/>
          </a:xfrm>
        </p:grpSpPr>
        <p:sp>
          <p:nvSpPr>
            <p:cNvPr id="202" name="Oval"/>
            <p:cNvSpPr/>
            <p:nvPr/>
          </p:nvSpPr>
          <p:spPr>
            <a:xfrm>
              <a:off x="-1" y="-1"/>
              <a:ext cx="518166" cy="502922"/>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03" name="11"/>
            <p:cNvSpPr txBox="1"/>
            <p:nvPr/>
          </p:nvSpPr>
          <p:spPr>
            <a:xfrm>
              <a:off x="75882" y="129539"/>
              <a:ext cx="366400" cy="243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000">
                  <a:solidFill>
                    <a:srgbClr val="FFFFFF"/>
                  </a:solidFill>
                  <a:latin typeface="Franklin Gothic Medium"/>
                  <a:ea typeface="Franklin Gothic Medium"/>
                  <a:cs typeface="Franklin Gothic Medium"/>
                  <a:sym typeface="Franklin Gothic Medium"/>
                </a:defRPr>
              </a:lvl1pPr>
            </a:lstStyle>
            <a:p>
              <a:pPr/>
              <a:r>
                <a:t>11</a:t>
              </a:r>
            </a:p>
          </p:txBody>
        </p:sp>
      </p:grpSp>
      <p:sp>
        <p:nvSpPr>
          <p:cNvPr id="205" name="Title 1"/>
          <p:cNvSpPr txBox="1"/>
          <p:nvPr/>
        </p:nvSpPr>
        <p:spPr>
          <a:xfrm>
            <a:off x="129273" y="444658"/>
            <a:ext cx="3805452" cy="22999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90000"/>
              </a:lnSpc>
              <a:defRPr b="1" sz="4000"/>
            </a:lvl1pPr>
          </a:lstStyle>
          <a:p>
            <a:pPr/>
            <a:r>
              <a:t>Digital Campaign Planning Process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7" name="Rectangle 21"/>
          <p:cNvSpPr/>
          <p:nvPr/>
        </p:nvSpPr>
        <p:spPr>
          <a:xfrm>
            <a:off x="-1" y="0"/>
            <a:ext cx="4064000" cy="6858000"/>
          </a:xfrm>
          <a:prstGeom prst="rect">
            <a:avLst/>
          </a:prstGeom>
          <a:solidFill>
            <a:srgbClr val="F2F2F2"/>
          </a:solidFill>
          <a:ln w="12700">
            <a:miter lim="400000"/>
          </a:ln>
        </p:spPr>
        <p:txBody>
          <a:bodyPr lIns="45719" rIns="45719" anchor="ctr"/>
          <a:lstStyle/>
          <a:p>
            <a:pPr algn="ctr">
              <a:defRPr sz="2400">
                <a:solidFill>
                  <a:srgbClr val="FFFFFF"/>
                </a:solidFill>
              </a:defRPr>
            </a:pPr>
          </a:p>
        </p:txBody>
      </p:sp>
      <p:grpSp>
        <p:nvGrpSpPr>
          <p:cNvPr id="235" name="Diagram 4"/>
          <p:cNvGrpSpPr/>
          <p:nvPr/>
        </p:nvGrpSpPr>
        <p:grpSpPr>
          <a:xfrm>
            <a:off x="4586311" y="730421"/>
            <a:ext cx="7448071" cy="5301890"/>
            <a:chOff x="0" y="0"/>
            <a:chExt cx="7448070" cy="5301889"/>
          </a:xfrm>
        </p:grpSpPr>
        <p:sp>
          <p:nvSpPr>
            <p:cNvPr id="208" name="Rectangle"/>
            <p:cNvSpPr/>
            <p:nvPr/>
          </p:nvSpPr>
          <p:spPr>
            <a:xfrm rot="5400000">
              <a:off x="-342418" y="1669131"/>
              <a:ext cx="1460770" cy="172584"/>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211" name="Group"/>
            <p:cNvGrpSpPr/>
            <p:nvPr/>
          </p:nvGrpSpPr>
          <p:grpSpPr>
            <a:xfrm>
              <a:off x="0" y="738092"/>
              <a:ext cx="1917594" cy="1150557"/>
              <a:chOff x="0" y="0"/>
              <a:chExt cx="1917593" cy="1150556"/>
            </a:xfrm>
          </p:grpSpPr>
          <p:sp>
            <p:nvSpPr>
              <p:cNvPr id="209" name="Rounded Rectangle"/>
              <p:cNvSpPr/>
              <p:nvPr/>
            </p:nvSpPr>
            <p:spPr>
              <a:xfrm>
                <a:off x="0" y="0"/>
                <a:ext cx="1917594" cy="1150557"/>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sz="1600">
                    <a:latin typeface="Calibri Light"/>
                    <a:ea typeface="Calibri Light"/>
                    <a:cs typeface="Calibri Light"/>
                    <a:sym typeface="Calibri Light"/>
                  </a:defRPr>
                </a:pPr>
              </a:p>
            </p:txBody>
          </p:sp>
          <p:sp>
            <p:nvSpPr>
              <p:cNvPr id="210" name="Set campaign goals"/>
              <p:cNvSpPr txBox="1"/>
              <p:nvPr/>
            </p:nvSpPr>
            <p:spPr>
              <a:xfrm>
                <a:off x="33698" y="285083"/>
                <a:ext cx="1850197"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Set campaign goals</a:t>
                </a:r>
              </a:p>
            </p:txBody>
          </p:sp>
        </p:grpSp>
        <p:sp>
          <p:nvSpPr>
            <p:cNvPr id="212" name="Rectangle"/>
            <p:cNvSpPr/>
            <p:nvPr/>
          </p:nvSpPr>
          <p:spPr>
            <a:xfrm rot="5365241">
              <a:off x="-405309" y="3209747"/>
              <a:ext cx="1602756" cy="172584"/>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215" name="Group"/>
            <p:cNvGrpSpPr/>
            <p:nvPr/>
          </p:nvGrpSpPr>
          <p:grpSpPr>
            <a:xfrm>
              <a:off x="0" y="2207757"/>
              <a:ext cx="1917594" cy="1150557"/>
              <a:chOff x="0" y="0"/>
              <a:chExt cx="1917593" cy="1150556"/>
            </a:xfrm>
          </p:grpSpPr>
          <p:sp>
            <p:nvSpPr>
              <p:cNvPr id="213" name="Rounded Rectangle"/>
              <p:cNvSpPr/>
              <p:nvPr/>
            </p:nvSpPr>
            <p:spPr>
              <a:xfrm>
                <a:off x="0" y="0"/>
                <a:ext cx="1917594" cy="1150557"/>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sz="1600">
                    <a:latin typeface="Calibri Light"/>
                    <a:ea typeface="Calibri Light"/>
                    <a:cs typeface="Calibri Light"/>
                    <a:sym typeface="Calibri Light"/>
                  </a:defRPr>
                </a:pPr>
              </a:p>
            </p:txBody>
          </p:sp>
          <p:sp>
            <p:nvSpPr>
              <p:cNvPr id="214" name="Complete a needs assessment"/>
              <p:cNvSpPr txBox="1"/>
              <p:nvPr/>
            </p:nvSpPr>
            <p:spPr>
              <a:xfrm>
                <a:off x="33698" y="285082"/>
                <a:ext cx="1850197"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Complete a needs assessment</a:t>
                </a:r>
              </a:p>
            </p:txBody>
          </p:sp>
        </p:grpSp>
        <p:sp>
          <p:nvSpPr>
            <p:cNvPr id="216" name="Rectangle"/>
            <p:cNvSpPr/>
            <p:nvPr/>
          </p:nvSpPr>
          <p:spPr>
            <a:xfrm rot="21499664">
              <a:off x="412439" y="3968137"/>
              <a:ext cx="2943363" cy="172584"/>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219" name="Group"/>
            <p:cNvGrpSpPr/>
            <p:nvPr/>
          </p:nvGrpSpPr>
          <p:grpSpPr>
            <a:xfrm>
              <a:off x="20651" y="3814877"/>
              <a:ext cx="1917595" cy="1150557"/>
              <a:chOff x="0" y="0"/>
              <a:chExt cx="1917593" cy="1150556"/>
            </a:xfrm>
          </p:grpSpPr>
          <p:sp>
            <p:nvSpPr>
              <p:cNvPr id="217" name="Rounded Rectangle"/>
              <p:cNvSpPr/>
              <p:nvPr/>
            </p:nvSpPr>
            <p:spPr>
              <a:xfrm>
                <a:off x="0" y="0"/>
                <a:ext cx="1917594" cy="1150557"/>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sz="1600">
                    <a:latin typeface="Calibri Light"/>
                    <a:ea typeface="Calibri Light"/>
                    <a:cs typeface="Calibri Light"/>
                    <a:sym typeface="Calibri Light"/>
                  </a:defRPr>
                </a:pPr>
              </a:p>
            </p:txBody>
          </p:sp>
          <p:sp>
            <p:nvSpPr>
              <p:cNvPr id="218" name="Define campaign themes"/>
              <p:cNvSpPr txBox="1"/>
              <p:nvPr/>
            </p:nvSpPr>
            <p:spPr>
              <a:xfrm>
                <a:off x="33698" y="285082"/>
                <a:ext cx="1850197"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Define campaign themes</a:t>
                </a:r>
              </a:p>
            </p:txBody>
          </p:sp>
        </p:grpSp>
        <p:sp>
          <p:nvSpPr>
            <p:cNvPr id="220" name="Rectangle"/>
            <p:cNvSpPr/>
            <p:nvPr/>
          </p:nvSpPr>
          <p:spPr>
            <a:xfrm rot="16150040">
              <a:off x="2451560" y="3019068"/>
              <a:ext cx="1781340" cy="172584"/>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223" name="Group"/>
            <p:cNvGrpSpPr/>
            <p:nvPr/>
          </p:nvGrpSpPr>
          <p:grpSpPr>
            <a:xfrm>
              <a:off x="2599395" y="3291085"/>
              <a:ext cx="2653222" cy="2010805"/>
              <a:chOff x="0" y="0"/>
              <a:chExt cx="2653220" cy="2010804"/>
            </a:xfrm>
          </p:grpSpPr>
          <p:sp>
            <p:nvSpPr>
              <p:cNvPr id="221" name="Rounded Rectangle"/>
              <p:cNvSpPr/>
              <p:nvPr/>
            </p:nvSpPr>
            <p:spPr>
              <a:xfrm>
                <a:off x="0" y="0"/>
                <a:ext cx="2653221" cy="2010805"/>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sz="1600">
                    <a:latin typeface="Calibri Light"/>
                    <a:ea typeface="Calibri Light"/>
                    <a:cs typeface="Calibri Light"/>
                    <a:sym typeface="Calibri Light"/>
                  </a:defRPr>
                </a:pPr>
              </a:p>
            </p:txBody>
          </p:sp>
          <p:sp>
            <p:nvSpPr>
              <p:cNvPr id="222" name="Determine campaign target audiences, geography, and subsequent content strategy to target messages toward the audience (meet them where they are)"/>
              <p:cNvSpPr txBox="1"/>
              <p:nvPr/>
            </p:nvSpPr>
            <p:spPr>
              <a:xfrm>
                <a:off x="58893" y="63697"/>
                <a:ext cx="2535434" cy="18834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Determine campaign target audiences, geography, and subsequent content strategy to target messages toward the audience (meet them where they are)</a:t>
                </a:r>
              </a:p>
            </p:txBody>
          </p:sp>
        </p:grpSp>
        <p:sp>
          <p:nvSpPr>
            <p:cNvPr id="224" name="Rectangle"/>
            <p:cNvSpPr/>
            <p:nvPr/>
          </p:nvSpPr>
          <p:spPr>
            <a:xfrm rot="16181221">
              <a:off x="2498042" y="1292882"/>
              <a:ext cx="1653457" cy="172584"/>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227" name="Group"/>
            <p:cNvGrpSpPr/>
            <p:nvPr/>
          </p:nvGrpSpPr>
          <p:grpSpPr>
            <a:xfrm>
              <a:off x="2598176" y="1927838"/>
              <a:ext cx="2603883" cy="1150557"/>
              <a:chOff x="0" y="0"/>
              <a:chExt cx="2603881" cy="1150556"/>
            </a:xfrm>
          </p:grpSpPr>
          <p:sp>
            <p:nvSpPr>
              <p:cNvPr id="225" name="Rounded Rectangle"/>
              <p:cNvSpPr/>
              <p:nvPr/>
            </p:nvSpPr>
            <p:spPr>
              <a:xfrm>
                <a:off x="0" y="0"/>
                <a:ext cx="2603882" cy="1150557"/>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sz="1600">
                    <a:latin typeface="Calibri Light"/>
                    <a:ea typeface="Calibri Light"/>
                    <a:cs typeface="Calibri Light"/>
                    <a:sym typeface="Calibri Light"/>
                  </a:defRPr>
                </a:pPr>
              </a:p>
            </p:txBody>
          </p:sp>
          <p:sp>
            <p:nvSpPr>
              <p:cNvPr id="226" name="Plan the campaign (content and tactics)"/>
              <p:cNvSpPr txBox="1"/>
              <p:nvPr/>
            </p:nvSpPr>
            <p:spPr>
              <a:xfrm>
                <a:off x="33699" y="285082"/>
                <a:ext cx="2536485" cy="5803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Plan the campaign (content and tactics)</a:t>
                </a:r>
              </a:p>
            </p:txBody>
          </p:sp>
        </p:grpSp>
        <p:sp>
          <p:nvSpPr>
            <p:cNvPr id="228" name="Rectangle"/>
            <p:cNvSpPr/>
            <p:nvPr/>
          </p:nvSpPr>
          <p:spPr>
            <a:xfrm rot="205">
              <a:off x="3326290" y="459766"/>
              <a:ext cx="2592153" cy="172584"/>
            </a:xfrm>
            <a:prstGeom prst="rect">
              <a:avLst/>
            </a:prstGeom>
            <a:solidFill>
              <a:srgbClr val="AEB2B8"/>
            </a:solidFill>
            <a:ln w="12700" cap="flat">
              <a:noFill/>
              <a:miter lim="400000"/>
            </a:ln>
            <a:effectLst/>
          </p:spPr>
          <p:txBody>
            <a:bodyPr wrap="square" lIns="45719" tIns="45719" rIns="45719" bIns="45719" numCol="1" anchor="t">
              <a:noAutofit/>
            </a:bodyPr>
            <a:lstStyle/>
            <a:p>
              <a:pPr/>
            </a:p>
          </p:txBody>
        </p:sp>
        <p:grpSp>
          <p:nvGrpSpPr>
            <p:cNvPr id="231" name="Group"/>
            <p:cNvGrpSpPr/>
            <p:nvPr/>
          </p:nvGrpSpPr>
          <p:grpSpPr>
            <a:xfrm>
              <a:off x="2590036" y="977"/>
              <a:ext cx="2602099" cy="1675567"/>
              <a:chOff x="0" y="0"/>
              <a:chExt cx="2602097" cy="1675565"/>
            </a:xfrm>
          </p:grpSpPr>
          <p:sp>
            <p:nvSpPr>
              <p:cNvPr id="229" name="Rounded Rectangle"/>
              <p:cNvSpPr/>
              <p:nvPr/>
            </p:nvSpPr>
            <p:spPr>
              <a:xfrm>
                <a:off x="0" y="0"/>
                <a:ext cx="2602098" cy="1675566"/>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sz="1600">
                    <a:latin typeface="Calibri Light"/>
                    <a:ea typeface="Calibri Light"/>
                    <a:cs typeface="Calibri Light"/>
                    <a:sym typeface="Calibri Light"/>
                  </a:defRPr>
                </a:pPr>
              </a:p>
            </p:txBody>
          </p:sp>
          <p:sp>
            <p:nvSpPr>
              <p:cNvPr id="230" name="Implement (execute) the campaign – measuring effectiveness along the way and adjusting as needed"/>
              <p:cNvSpPr txBox="1"/>
              <p:nvPr/>
            </p:nvSpPr>
            <p:spPr>
              <a:xfrm>
                <a:off x="49076" y="221832"/>
                <a:ext cx="2503947" cy="1231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Implement (execute) the campaign – measuring effectiveness along the way and adjusting as needed</a:t>
                </a:r>
              </a:p>
            </p:txBody>
          </p:sp>
        </p:grpSp>
        <p:grpSp>
          <p:nvGrpSpPr>
            <p:cNvPr id="234" name="Group"/>
            <p:cNvGrpSpPr/>
            <p:nvPr/>
          </p:nvGrpSpPr>
          <p:grpSpPr>
            <a:xfrm>
              <a:off x="5530476" y="0"/>
              <a:ext cx="1917595" cy="1690903"/>
              <a:chOff x="0" y="0"/>
              <a:chExt cx="1917593" cy="1690902"/>
            </a:xfrm>
          </p:grpSpPr>
          <p:sp>
            <p:nvSpPr>
              <p:cNvPr id="232" name="Rounded Rectangle"/>
              <p:cNvSpPr/>
              <p:nvPr/>
            </p:nvSpPr>
            <p:spPr>
              <a:xfrm>
                <a:off x="0" y="0"/>
                <a:ext cx="1917594" cy="1690903"/>
              </a:xfrm>
              <a:prstGeom prst="roundRect">
                <a:avLst>
                  <a:gd name="adj" fmla="val 10000"/>
                </a:avLst>
              </a:prstGeom>
              <a:solidFill>
                <a:srgbClr val="FFFFFF"/>
              </a:solidFill>
              <a:ln w="12700" cap="flat">
                <a:solidFill>
                  <a:srgbClr val="3D4C60"/>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sz="1600">
                    <a:latin typeface="Calibri Light"/>
                    <a:ea typeface="Calibri Light"/>
                    <a:cs typeface="Calibri Light"/>
                    <a:sym typeface="Calibri Light"/>
                  </a:defRPr>
                </a:pPr>
              </a:p>
            </p:txBody>
          </p:sp>
          <p:sp>
            <p:nvSpPr>
              <p:cNvPr id="233" name="Evaluate the campaign upon completion – adjust for future outreach"/>
              <p:cNvSpPr txBox="1"/>
              <p:nvPr/>
            </p:nvSpPr>
            <p:spPr>
              <a:xfrm>
                <a:off x="49524" y="229501"/>
                <a:ext cx="1818545" cy="1231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0960" tIns="60960" rIns="60960" bIns="6096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Evaluate the campaign upon completion – adjust for future outreach</a:t>
                </a:r>
              </a:p>
            </p:txBody>
          </p:sp>
        </p:grpSp>
      </p:grpSp>
      <p:grpSp>
        <p:nvGrpSpPr>
          <p:cNvPr id="238" name="Oval 2"/>
          <p:cNvGrpSpPr/>
          <p:nvPr/>
        </p:nvGrpSpPr>
        <p:grpSpPr>
          <a:xfrm>
            <a:off x="4611427" y="1526155"/>
            <a:ext cx="284481" cy="307341"/>
            <a:chOff x="0" y="0"/>
            <a:chExt cx="284479" cy="307340"/>
          </a:xfrm>
        </p:grpSpPr>
        <p:sp>
          <p:nvSpPr>
            <p:cNvPr id="236"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37" name="1"/>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1</a:t>
              </a:r>
            </a:p>
          </p:txBody>
        </p:sp>
      </p:grpSp>
      <p:grpSp>
        <p:nvGrpSpPr>
          <p:cNvPr id="241" name="Oval 8"/>
          <p:cNvGrpSpPr/>
          <p:nvPr/>
        </p:nvGrpSpPr>
        <p:grpSpPr>
          <a:xfrm>
            <a:off x="4611427" y="2957573"/>
            <a:ext cx="284481" cy="307341"/>
            <a:chOff x="0" y="0"/>
            <a:chExt cx="284479" cy="307340"/>
          </a:xfrm>
        </p:grpSpPr>
        <p:sp>
          <p:nvSpPr>
            <p:cNvPr id="239"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0" name="2"/>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2</a:t>
              </a:r>
            </a:p>
          </p:txBody>
        </p:sp>
      </p:grpSp>
      <p:grpSp>
        <p:nvGrpSpPr>
          <p:cNvPr id="244" name="Oval 9"/>
          <p:cNvGrpSpPr/>
          <p:nvPr/>
        </p:nvGrpSpPr>
        <p:grpSpPr>
          <a:xfrm>
            <a:off x="4666017" y="4531231"/>
            <a:ext cx="284481" cy="307341"/>
            <a:chOff x="0" y="0"/>
            <a:chExt cx="284479" cy="307340"/>
          </a:xfrm>
        </p:grpSpPr>
        <p:sp>
          <p:nvSpPr>
            <p:cNvPr id="242"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3" name="3"/>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3</a:t>
              </a:r>
            </a:p>
          </p:txBody>
        </p:sp>
      </p:grpSp>
      <p:grpSp>
        <p:nvGrpSpPr>
          <p:cNvPr id="247" name="Oval 10"/>
          <p:cNvGrpSpPr/>
          <p:nvPr/>
        </p:nvGrpSpPr>
        <p:grpSpPr>
          <a:xfrm>
            <a:off x="7209434" y="730250"/>
            <a:ext cx="284481" cy="307341"/>
            <a:chOff x="0" y="0"/>
            <a:chExt cx="284479" cy="307340"/>
          </a:xfrm>
        </p:grpSpPr>
        <p:sp>
          <p:nvSpPr>
            <p:cNvPr id="245"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6" name="4"/>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4</a:t>
              </a:r>
            </a:p>
          </p:txBody>
        </p:sp>
      </p:grpSp>
      <p:grpSp>
        <p:nvGrpSpPr>
          <p:cNvPr id="250" name="Oval 11"/>
          <p:cNvGrpSpPr/>
          <p:nvPr/>
        </p:nvGrpSpPr>
        <p:grpSpPr>
          <a:xfrm>
            <a:off x="7203826" y="2673092"/>
            <a:ext cx="284481" cy="307341"/>
            <a:chOff x="0" y="0"/>
            <a:chExt cx="284479" cy="307340"/>
          </a:xfrm>
        </p:grpSpPr>
        <p:sp>
          <p:nvSpPr>
            <p:cNvPr id="248"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9" name="5"/>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5</a:t>
              </a:r>
            </a:p>
          </p:txBody>
        </p:sp>
      </p:grpSp>
      <p:grpSp>
        <p:nvGrpSpPr>
          <p:cNvPr id="253" name="Oval 12"/>
          <p:cNvGrpSpPr/>
          <p:nvPr/>
        </p:nvGrpSpPr>
        <p:grpSpPr>
          <a:xfrm>
            <a:off x="7194649" y="4031796"/>
            <a:ext cx="284481" cy="307341"/>
            <a:chOff x="0" y="0"/>
            <a:chExt cx="284479" cy="307340"/>
          </a:xfrm>
        </p:grpSpPr>
        <p:sp>
          <p:nvSpPr>
            <p:cNvPr id="251"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52" name="6"/>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6</a:t>
              </a:r>
            </a:p>
          </p:txBody>
        </p:sp>
      </p:grpSp>
      <p:grpSp>
        <p:nvGrpSpPr>
          <p:cNvPr id="256" name="Oval 13"/>
          <p:cNvGrpSpPr/>
          <p:nvPr/>
        </p:nvGrpSpPr>
        <p:grpSpPr>
          <a:xfrm>
            <a:off x="10100867" y="759062"/>
            <a:ext cx="284481" cy="307341"/>
            <a:chOff x="0" y="0"/>
            <a:chExt cx="284479" cy="307340"/>
          </a:xfrm>
        </p:grpSpPr>
        <p:sp>
          <p:nvSpPr>
            <p:cNvPr id="254" name="Circle"/>
            <p:cNvSpPr/>
            <p:nvPr/>
          </p:nvSpPr>
          <p:spPr>
            <a:xfrm>
              <a:off x="0" y="11430"/>
              <a:ext cx="284480" cy="284480"/>
            </a:xfrm>
            <a:prstGeom prst="ellipse">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55" name="7"/>
            <p:cNvSpPr txBox="1"/>
            <p:nvPr/>
          </p:nvSpPr>
          <p:spPr>
            <a:xfrm>
              <a:off x="41660" y="0"/>
              <a:ext cx="201159"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FFFFFF"/>
                  </a:solidFill>
                  <a:latin typeface="Franklin Gothic Medium"/>
                  <a:ea typeface="Franklin Gothic Medium"/>
                  <a:cs typeface="Franklin Gothic Medium"/>
                  <a:sym typeface="Franklin Gothic Medium"/>
                </a:defRPr>
              </a:lvl1pPr>
            </a:lstStyle>
            <a:p>
              <a:pPr/>
              <a:r>
                <a:t>7</a:t>
              </a:r>
            </a:p>
          </p:txBody>
        </p:sp>
      </p:grpSp>
      <p:sp>
        <p:nvSpPr>
          <p:cNvPr id="257" name="Title 1"/>
          <p:cNvSpPr txBox="1"/>
          <p:nvPr/>
        </p:nvSpPr>
        <p:spPr>
          <a:xfrm>
            <a:off x="152398" y="1460658"/>
            <a:ext cx="3805453" cy="22999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90000"/>
              </a:lnSpc>
              <a:defRPr b="1" sz="4000"/>
            </a:lvl1pPr>
          </a:lstStyle>
          <a:p>
            <a:pPr/>
            <a:r>
              <a:t>Digital Campaign Implementation Process</a:t>
            </a:r>
          </a:p>
        </p:txBody>
      </p:sp>
      <p:sp>
        <p:nvSpPr>
          <p:cNvPr id="258" name="Rectangle 3"/>
          <p:cNvSpPr txBox="1"/>
          <p:nvPr/>
        </p:nvSpPr>
        <p:spPr>
          <a:xfrm>
            <a:off x="366671" y="3395979"/>
            <a:ext cx="3270913" cy="2771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latin typeface="Calibri Light"/>
                <a:ea typeface="Calibri Light"/>
                <a:cs typeface="Calibri Light"/>
                <a:sym typeface="Calibri Light"/>
              </a:defRPr>
            </a:pPr>
            <a:r>
              <a:t>“When companies decide to adopt a formal campaign framework to improve their marketing performance, they quickly come to the realization that they need to follow a process.”</a:t>
            </a:r>
          </a:p>
          <a:p>
            <a:pPr>
              <a:defRPr sz="2000">
                <a:latin typeface="Calibri Light"/>
                <a:ea typeface="Calibri Light"/>
                <a:cs typeface="Calibri Light"/>
                <a:sym typeface="Calibri Light"/>
              </a:defRPr>
            </a:pPr>
          </a:p>
          <a:p>
            <a:pPr algn="r">
              <a:defRPr i="1" sz="1600">
                <a:latin typeface="Calibri Light"/>
                <a:ea typeface="Calibri Light"/>
                <a:cs typeface="Calibri Light"/>
                <a:sym typeface="Calibri Light"/>
              </a:defRPr>
            </a:pPr>
            <a:r>
              <a:t>-Craig Moore, SiriusDecisions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0" name="Rectangle 9"/>
          <p:cNvSpPr/>
          <p:nvPr/>
        </p:nvSpPr>
        <p:spPr>
          <a:xfrm>
            <a:off x="101600" y="76200"/>
            <a:ext cx="11988800" cy="6604000"/>
          </a:xfrm>
          <a:prstGeom prst="rect">
            <a:avLst/>
          </a:prstGeom>
          <a:solidFill>
            <a:srgbClr val="FFFFFF"/>
          </a:solidFill>
          <a:ln w="12700">
            <a:miter lim="400000"/>
          </a:ln>
        </p:spPr>
        <p:txBody>
          <a:bodyPr lIns="45719" rIns="45719" anchor="ctr"/>
          <a:lstStyle/>
          <a:p>
            <a:pPr algn="ctr">
              <a:defRPr sz="2400">
                <a:solidFill>
                  <a:srgbClr val="FFFFFF"/>
                </a:solidFill>
                <a:latin typeface="Calibri Light"/>
                <a:ea typeface="Calibri Light"/>
                <a:cs typeface="Calibri Light"/>
                <a:sym typeface="Calibri Light"/>
              </a:defRPr>
            </a:pPr>
          </a:p>
        </p:txBody>
      </p:sp>
      <p:sp>
        <p:nvSpPr>
          <p:cNvPr id="261" name="Rectangle 1"/>
          <p:cNvSpPr txBox="1"/>
          <p:nvPr>
            <p:ph type="title"/>
          </p:nvPr>
        </p:nvSpPr>
        <p:spPr>
          <a:xfrm>
            <a:off x="384015" y="61143"/>
            <a:ext cx="4267201" cy="851197"/>
          </a:xfrm>
          <a:prstGeom prst="rect">
            <a:avLst/>
          </a:prstGeom>
        </p:spPr>
        <p:txBody>
          <a:bodyPr/>
          <a:lstStyle>
            <a:lvl1pPr defTabSz="850391">
              <a:defRPr b="1" sz="3720">
                <a:latin typeface="+mn-lt"/>
                <a:ea typeface="+mn-ea"/>
                <a:cs typeface="+mn-cs"/>
                <a:sym typeface="Calibri"/>
              </a:defRPr>
            </a:lvl1pPr>
          </a:lstStyle>
          <a:p>
            <a:pPr/>
            <a:r>
              <a:t>The Creative Team</a:t>
            </a:r>
          </a:p>
        </p:txBody>
      </p:sp>
      <p:sp>
        <p:nvSpPr>
          <p:cNvPr id="262" name="TextBox 4"/>
          <p:cNvSpPr txBox="1"/>
          <p:nvPr/>
        </p:nvSpPr>
        <p:spPr>
          <a:xfrm>
            <a:off x="971228" y="2629868"/>
            <a:ext cx="4318001" cy="3241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80990" indent="-380990">
              <a:spcBef>
                <a:spcPts val="800"/>
              </a:spcBef>
              <a:buSzPct val="100000"/>
              <a:buFont typeface="Arial"/>
              <a:buChar char="•"/>
              <a:defRPr sz="2000">
                <a:latin typeface="Calibri Light"/>
                <a:ea typeface="Calibri Light"/>
                <a:cs typeface="Calibri Light"/>
                <a:sym typeface="Calibri Light"/>
              </a:defRPr>
            </a:pPr>
            <a:r>
              <a:t>Webmaster</a:t>
            </a:r>
          </a:p>
          <a:p>
            <a:pPr marL="380990" indent="-380990">
              <a:spcBef>
                <a:spcPts val="800"/>
              </a:spcBef>
              <a:buSzPct val="100000"/>
              <a:buFont typeface="Arial"/>
              <a:buChar char="•"/>
              <a:defRPr sz="2000">
                <a:latin typeface="Calibri Light"/>
                <a:ea typeface="Calibri Light"/>
                <a:cs typeface="Calibri Light"/>
                <a:sym typeface="Calibri Light"/>
              </a:defRPr>
            </a:pPr>
            <a:r>
              <a:t>Project manager</a:t>
            </a:r>
          </a:p>
          <a:p>
            <a:pPr marL="380990" indent="-380990">
              <a:spcBef>
                <a:spcPts val="800"/>
              </a:spcBef>
              <a:buSzPct val="100000"/>
              <a:buFont typeface="Arial"/>
              <a:buChar char="•"/>
              <a:defRPr sz="2000">
                <a:latin typeface="Calibri Light"/>
                <a:ea typeface="Calibri Light"/>
                <a:cs typeface="Calibri Light"/>
                <a:sym typeface="Calibri Light"/>
              </a:defRPr>
            </a:pPr>
            <a:r>
              <a:t>Inbound marketer</a:t>
            </a:r>
          </a:p>
          <a:p>
            <a:pPr marL="380990" indent="-380990">
              <a:spcBef>
                <a:spcPts val="800"/>
              </a:spcBef>
              <a:buSzPct val="100000"/>
              <a:buFont typeface="Arial"/>
              <a:buChar char="•"/>
              <a:defRPr sz="2000">
                <a:latin typeface="Calibri Light"/>
                <a:ea typeface="Calibri Light"/>
                <a:cs typeface="Calibri Light"/>
                <a:sym typeface="Calibri Light"/>
              </a:defRPr>
            </a:pPr>
            <a:r>
              <a:t>Marketing specialist</a:t>
            </a:r>
          </a:p>
          <a:p>
            <a:pPr marL="380990" indent="-380990">
              <a:spcBef>
                <a:spcPts val="800"/>
              </a:spcBef>
              <a:buSzPct val="100000"/>
              <a:buFont typeface="Arial"/>
              <a:buChar char="•"/>
              <a:defRPr sz="2000">
                <a:latin typeface="Calibri Light"/>
                <a:ea typeface="Calibri Light"/>
                <a:cs typeface="Calibri Light"/>
                <a:sym typeface="Calibri Light"/>
              </a:defRPr>
            </a:pPr>
            <a:r>
              <a:t>Tech specialist</a:t>
            </a:r>
          </a:p>
          <a:p>
            <a:pPr marL="380990" indent="-380990">
              <a:spcBef>
                <a:spcPts val="800"/>
              </a:spcBef>
              <a:buSzPct val="100000"/>
              <a:buFont typeface="Arial"/>
              <a:buChar char="•"/>
              <a:defRPr sz="2000">
                <a:latin typeface="Calibri Light"/>
                <a:ea typeface="Calibri Light"/>
                <a:cs typeface="Calibri Light"/>
                <a:sym typeface="Calibri Light"/>
              </a:defRPr>
            </a:pPr>
            <a:r>
              <a:t>Data analyst</a:t>
            </a:r>
          </a:p>
          <a:p>
            <a:pPr marL="380990" indent="-380990">
              <a:spcBef>
                <a:spcPts val="800"/>
              </a:spcBef>
              <a:buSzPct val="100000"/>
              <a:buFont typeface="Arial"/>
              <a:buChar char="•"/>
              <a:defRPr sz="2000">
                <a:latin typeface="Calibri Light"/>
                <a:ea typeface="Calibri Light"/>
                <a:cs typeface="Calibri Light"/>
                <a:sym typeface="Calibri Light"/>
              </a:defRPr>
            </a:pPr>
            <a:r>
              <a:t>Content strategist</a:t>
            </a:r>
          </a:p>
          <a:p>
            <a:pPr marL="380990" indent="-380990">
              <a:spcBef>
                <a:spcPts val="800"/>
              </a:spcBef>
              <a:buSzPct val="100000"/>
              <a:buFont typeface="Arial"/>
              <a:buChar char="•"/>
              <a:defRPr sz="2000">
                <a:latin typeface="Calibri Light"/>
                <a:ea typeface="Calibri Light"/>
                <a:cs typeface="Calibri Light"/>
                <a:sym typeface="Calibri Light"/>
              </a:defRPr>
            </a:pPr>
            <a:r>
              <a:t>Social media manager</a:t>
            </a:r>
          </a:p>
        </p:txBody>
      </p:sp>
      <p:sp>
        <p:nvSpPr>
          <p:cNvPr id="263" name="TextBox 13"/>
          <p:cNvSpPr txBox="1"/>
          <p:nvPr/>
        </p:nvSpPr>
        <p:spPr>
          <a:xfrm>
            <a:off x="444284" y="714574"/>
            <a:ext cx="5689601" cy="202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600"/>
              </a:spcBef>
              <a:defRPr sz="1600">
                <a:latin typeface="Calibri Light"/>
                <a:ea typeface="Calibri Light"/>
                <a:cs typeface="Calibri Light"/>
                <a:sym typeface="Calibri Light"/>
              </a:defRPr>
            </a:lvl1pPr>
          </a:lstStyle>
          <a:p>
            <a:pPr/>
            <a:r>
              <a:t>Integrated digital campaign teams vary in size depending on budgets and accessible resources. Some teams are configured internally, while others are a mix of company staff and third party vendors or contractors. At minimum, teams must have individuals dedicated to content management, design and analytics. This can be one person – but it would be a lot to ask of any individual. A team of 6-8 individuals is ideal. </a:t>
            </a:r>
          </a:p>
        </p:txBody>
      </p:sp>
      <p:sp>
        <p:nvSpPr>
          <p:cNvPr id="264" name="TextBox 2"/>
          <p:cNvSpPr txBox="1"/>
          <p:nvPr/>
        </p:nvSpPr>
        <p:spPr>
          <a:xfrm>
            <a:off x="6352583" y="482600"/>
            <a:ext cx="5636219" cy="1602741"/>
          </a:xfrm>
          <a:prstGeom prst="rect">
            <a:avLst/>
          </a:prstGeom>
          <a:solidFill>
            <a:srgbClr val="F2F2F2"/>
          </a:solidFill>
          <a:ln w="12700">
            <a:miter lim="400000"/>
          </a:ln>
          <a:extLst>
            <a:ext uri="{C572A759-6A51-4108-AA02-DFA0A04FC94B}">
              <ma14:wrappingTextBoxFlag xmlns:ma14="http://schemas.microsoft.com/office/mac/drawingml/2011/main" val="1"/>
            </a:ext>
          </a:extLst>
        </p:spPr>
        <p:txBody>
          <a:bodyPr lIns="45719" rIns="45719">
            <a:spAutoFit/>
          </a:bodyPr>
          <a:lstStyle/>
          <a:p>
            <a:pPr>
              <a:defRPr sz="1400">
                <a:latin typeface="Calibri Light"/>
                <a:ea typeface="Calibri Light"/>
                <a:cs typeface="Calibri Light"/>
                <a:sym typeface="Calibri Light"/>
              </a:defRPr>
            </a:pPr>
            <a:r>
              <a:t>INBOUND MARKETER: </a:t>
            </a:r>
          </a:p>
          <a:p>
            <a:pPr>
              <a:defRPr sz="1400">
                <a:latin typeface="Calibri Light"/>
                <a:ea typeface="Calibri Light"/>
                <a:cs typeface="Calibri Light"/>
                <a:sym typeface="Calibri Light"/>
              </a:defRPr>
            </a:pPr>
            <a:r>
              <a:t>Responsible for long-term success of website and digital channels. Works closely with marketing specialist and content strategist in creating offers, gimmicks and other content that inspires user engagement. Responsible for ensuring conversion goals are met. Key attributes include trend-savvy, writing, resourceful, creative and experience in sales and marketing.</a:t>
            </a:r>
          </a:p>
        </p:txBody>
      </p:sp>
      <p:sp>
        <p:nvSpPr>
          <p:cNvPr id="265" name="TextBox 7"/>
          <p:cNvSpPr txBox="1"/>
          <p:nvPr/>
        </p:nvSpPr>
        <p:spPr>
          <a:xfrm>
            <a:off x="5080000" y="4959101"/>
            <a:ext cx="4267200" cy="1386841"/>
          </a:xfrm>
          <a:prstGeom prst="rect">
            <a:avLst/>
          </a:prstGeom>
          <a:solidFill>
            <a:srgbClr val="F2F2F2"/>
          </a:solidFill>
          <a:ln w="12700">
            <a:miter lim="400000"/>
          </a:ln>
          <a:extLst>
            <a:ext uri="{C572A759-6A51-4108-AA02-DFA0A04FC94B}">
              <ma14:wrappingTextBoxFlag xmlns:ma14="http://schemas.microsoft.com/office/mac/drawingml/2011/main" val="1"/>
            </a:ext>
          </a:extLst>
        </p:spPr>
        <p:txBody>
          <a:bodyPr lIns="45719" rIns="45719">
            <a:spAutoFit/>
          </a:bodyPr>
          <a:lstStyle/>
          <a:p>
            <a:pPr>
              <a:defRPr sz="1400">
                <a:latin typeface="Calibri Light"/>
                <a:ea typeface="Calibri Light"/>
                <a:cs typeface="Calibri Light"/>
                <a:sym typeface="Calibri Light"/>
              </a:defRPr>
            </a:pPr>
            <a:r>
              <a:t>MARKETING SPECIALIST: </a:t>
            </a:r>
          </a:p>
          <a:p>
            <a:pPr>
              <a:defRPr sz="1400">
                <a:latin typeface="Calibri Light"/>
                <a:ea typeface="Calibri Light"/>
                <a:cs typeface="Calibri Light"/>
                <a:sym typeface="Calibri Light"/>
              </a:defRPr>
            </a:pPr>
            <a:r>
              <a:t>Oversees digital outreach activities, serves as “brand cop” to ensure all company editorial and visual standards are met, assists in media buys and client relations. Key attributes: analytical, creative, experienced.</a:t>
            </a:r>
          </a:p>
        </p:txBody>
      </p:sp>
      <p:sp>
        <p:nvSpPr>
          <p:cNvPr id="266" name="TextBox 8"/>
          <p:cNvSpPr txBox="1"/>
          <p:nvPr/>
        </p:nvSpPr>
        <p:spPr>
          <a:xfrm>
            <a:off x="5080000" y="2495082"/>
            <a:ext cx="4267200" cy="2250441"/>
          </a:xfrm>
          <a:prstGeom prst="rect">
            <a:avLst/>
          </a:prstGeom>
          <a:solidFill>
            <a:srgbClr val="F2F2F2"/>
          </a:solidFill>
          <a:ln w="12700">
            <a:miter lim="400000"/>
          </a:ln>
          <a:extLst>
            <a:ext uri="{C572A759-6A51-4108-AA02-DFA0A04FC94B}">
              <ma14:wrappingTextBoxFlag xmlns:ma14="http://schemas.microsoft.com/office/mac/drawingml/2011/main" val="1"/>
            </a:ext>
          </a:extLst>
        </p:spPr>
        <p:txBody>
          <a:bodyPr lIns="45719" rIns="45719">
            <a:spAutoFit/>
          </a:bodyPr>
          <a:lstStyle/>
          <a:p>
            <a:pPr>
              <a:defRPr sz="1400">
                <a:latin typeface="Calibri Light"/>
                <a:ea typeface="Calibri Light"/>
                <a:cs typeface="Calibri Light"/>
                <a:sym typeface="Calibri Light"/>
              </a:defRPr>
            </a:pPr>
            <a:r>
              <a:t>SOCIAL MEDIA MANAGER: </a:t>
            </a:r>
          </a:p>
          <a:p>
            <a:pPr>
              <a:defRPr sz="1400">
                <a:latin typeface="Calibri Light"/>
                <a:ea typeface="Calibri Light"/>
                <a:cs typeface="Calibri Light"/>
                <a:sym typeface="Calibri Light"/>
              </a:defRPr>
            </a:pPr>
            <a:r>
              <a:t>Creates and implements social media engagement plan in support of content strategy. Manages post calendar, adjusts strategy based on metrics, tracks user engagement. Finds new ways to inspire customer engagement, utilize advocacy partners and capitalize on the “chatter” by customers or connections. Key attributes include social media savvy, good writer and editor, resourceful, trend-setter, analytical.</a:t>
            </a:r>
          </a:p>
        </p:txBody>
      </p:sp>
      <p:sp>
        <p:nvSpPr>
          <p:cNvPr id="267" name="TextBox 11"/>
          <p:cNvSpPr txBox="1"/>
          <p:nvPr/>
        </p:nvSpPr>
        <p:spPr>
          <a:xfrm>
            <a:off x="9550400" y="2495082"/>
            <a:ext cx="2438400" cy="3977641"/>
          </a:xfrm>
          <a:prstGeom prst="rect">
            <a:avLst/>
          </a:prstGeom>
          <a:solidFill>
            <a:srgbClr val="F2F2F2"/>
          </a:solidFill>
          <a:ln w="12700">
            <a:miter lim="400000"/>
          </a:ln>
          <a:extLst>
            <a:ext uri="{C572A759-6A51-4108-AA02-DFA0A04FC94B}">
              <ma14:wrappingTextBoxFlag xmlns:ma14="http://schemas.microsoft.com/office/mac/drawingml/2011/main" val="1"/>
            </a:ext>
          </a:extLst>
        </p:spPr>
        <p:txBody>
          <a:bodyPr lIns="45719" rIns="45719">
            <a:spAutoFit/>
          </a:bodyPr>
          <a:lstStyle/>
          <a:p>
            <a:pPr>
              <a:defRPr sz="1400">
                <a:latin typeface="Calibri Light"/>
                <a:ea typeface="Calibri Light"/>
                <a:cs typeface="Calibri Light"/>
                <a:sym typeface="Calibri Light"/>
              </a:defRPr>
            </a:pPr>
            <a:r>
              <a:t>CONTENT STRATEGIST: </a:t>
            </a:r>
          </a:p>
          <a:p>
            <a:pPr>
              <a:defRPr sz="1400">
                <a:latin typeface="Calibri Light"/>
                <a:ea typeface="Calibri Light"/>
                <a:cs typeface="Calibri Light"/>
                <a:sym typeface="Calibri Light"/>
              </a:defRPr>
            </a:pPr>
            <a:r>
              <a:t>Responsible for developing the content strategy and overseeing or creating, maintaining and updating content on all digital channels. Develops and monitors content strategy, content matriculation and opportunities for new content. Works in real-time and adjusts as needed. Key attributes include exceptional writing and editing, detail-oriented, efficient, resourceful, creative, able to delegate and work well with others.</a:t>
            </a:r>
          </a:p>
        </p:txBody>
      </p:sp>
      <p:sp>
        <p:nvSpPr>
          <p:cNvPr id="268" name="TextBox 3"/>
          <p:cNvSpPr txBox="1"/>
          <p:nvPr/>
        </p:nvSpPr>
        <p:spPr>
          <a:xfrm>
            <a:off x="101600" y="6107812"/>
            <a:ext cx="4775200" cy="701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i="1" sz="1000">
                <a:latin typeface="Calibri Light"/>
                <a:ea typeface="Calibri Light"/>
                <a:cs typeface="Calibri Light"/>
                <a:sym typeface="Calibri Light"/>
              </a:defRPr>
            </a:pPr>
            <a:r>
              <a:t>Resources:</a:t>
            </a:r>
            <a:r>
              <a:rPr i="0"/>
              <a:t> </a:t>
            </a:r>
            <a:r>
              <a:rPr i="0" u="sng">
                <a:solidFill>
                  <a:srgbClr val="0563C1"/>
                </a:solidFill>
                <a:uFill>
                  <a:solidFill>
                    <a:srgbClr val="0563C1"/>
                  </a:solidFill>
                </a:uFill>
                <a:hlinkClick r:id="rId2" invalidUrl="" action="" tgtFrame="" tooltip="" history="1" highlightClick="0" endSnd="0"/>
              </a:rPr>
              <a:t>“6 Roles Every Successful Web Design Project Needs”</a:t>
            </a:r>
            <a:r>
              <a:rPr i="0"/>
              <a:t> by Bryce Mikkelson at SavvyPanda.com and </a:t>
            </a:r>
            <a:r>
              <a:rPr i="0" u="sng">
                <a:solidFill>
                  <a:srgbClr val="0563C1"/>
                </a:solidFill>
                <a:uFill>
                  <a:solidFill>
                    <a:srgbClr val="0563C1"/>
                  </a:solidFill>
                </a:uFill>
                <a:hlinkClick r:id="rId3" invalidUrl="" action="" tgtFrame="" tooltip="" history="1" highlightClick="0" endSnd="0"/>
              </a:rPr>
              <a:t>“The 5 People You Need in Your Digital Marketing Dream Team”</a:t>
            </a:r>
            <a:r>
              <a:rPr i="0"/>
              <a:t> by Sujan Patel at SmallBizTrends.com</a:t>
            </a:r>
            <a:endParaRPr i="0"/>
          </a:p>
        </p:txBody>
      </p:sp>
      <p:sp>
        <p:nvSpPr>
          <p:cNvPr id="269" name="Straight Connector 12"/>
          <p:cNvSpPr/>
          <p:nvPr/>
        </p:nvSpPr>
        <p:spPr>
          <a:xfrm>
            <a:off x="444284" y="6107812"/>
            <a:ext cx="3924517" cy="1"/>
          </a:xfrm>
          <a:prstGeom prst="line">
            <a:avLst/>
          </a:prstGeom>
          <a:ln w="6350">
            <a:solidFill>
              <a:schemeClr val="accent1"/>
            </a:solidFill>
            <a:miter/>
          </a:ln>
        </p:spPr>
        <p:txBody>
          <a:bodyPr lIns="45719" rIns="45719"/>
          <a:lstStyle/>
          <a:p>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99" name="Diagram 4"/>
          <p:cNvGrpSpPr/>
          <p:nvPr/>
        </p:nvGrpSpPr>
        <p:grpSpPr>
          <a:xfrm>
            <a:off x="955469" y="747121"/>
            <a:ext cx="10396342" cy="5826350"/>
            <a:chOff x="0" y="0"/>
            <a:chExt cx="10396340" cy="5826348"/>
          </a:xfrm>
        </p:grpSpPr>
        <p:sp>
          <p:nvSpPr>
            <p:cNvPr id="271" name="Rectangle"/>
            <p:cNvSpPr/>
            <p:nvPr/>
          </p:nvSpPr>
          <p:spPr>
            <a:xfrm>
              <a:off x="0" y="0"/>
              <a:ext cx="4852752" cy="570911"/>
            </a:xfrm>
            <a:prstGeom prst="rect">
              <a:avLst/>
            </a:prstGeom>
            <a:solidFill>
              <a:schemeClr val="accent1">
                <a:alpha val="90000"/>
              </a:schemeClr>
            </a:solidFill>
            <a:ln w="12700" cap="flat">
              <a:solidFill>
                <a:schemeClr val="accent1">
                  <a:alpha val="90000"/>
                </a:schemeClr>
              </a:solidFill>
              <a:prstDash val="solid"/>
              <a:miter lim="800000"/>
            </a:ln>
            <a:effectLst/>
          </p:spPr>
          <p:txBody>
            <a:bodyPr wrap="square" lIns="45719" tIns="45719" rIns="45719" bIns="45719" numCol="1" anchor="t">
              <a:noAutofit/>
            </a:bodyPr>
            <a:lstStyle/>
            <a:p>
              <a:pPr/>
            </a:p>
          </p:txBody>
        </p:sp>
        <p:sp>
          <p:nvSpPr>
            <p:cNvPr id="272" name="Square"/>
            <p:cNvSpPr/>
            <p:nvPr/>
          </p:nvSpPr>
          <p:spPr>
            <a:xfrm>
              <a:off x="0" y="214410"/>
              <a:ext cx="356501" cy="356501"/>
            </a:xfrm>
            <a:prstGeom prst="rect">
              <a:avLst/>
            </a:prstGeom>
            <a:solidFill>
              <a:srgbClr val="FFFFFF">
                <a:alpha val="90000"/>
              </a:srgbClr>
            </a:solidFill>
            <a:ln w="12700" cap="flat">
              <a:solidFill>
                <a:schemeClr val="accent1">
                  <a:alpha val="90000"/>
                </a:schemeClr>
              </a:solidFill>
              <a:prstDash val="solid"/>
              <a:miter lim="800000"/>
            </a:ln>
            <a:effectLst/>
          </p:spPr>
          <p:txBody>
            <a:bodyPr wrap="square" lIns="45719" tIns="45719" rIns="45719" bIns="45719" numCol="1" anchor="t">
              <a:noAutofit/>
            </a:bodyPr>
            <a:lstStyle/>
            <a:p>
              <a:pPr/>
            </a:p>
          </p:txBody>
        </p:sp>
        <p:sp>
          <p:nvSpPr>
            <p:cNvPr id="273" name="INBOUND TOOLS"/>
            <p:cNvSpPr txBox="1"/>
            <p:nvPr/>
          </p:nvSpPr>
          <p:spPr>
            <a:xfrm>
              <a:off x="459604" y="28345"/>
              <a:ext cx="4852752" cy="624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1600200">
                <a:lnSpc>
                  <a:spcPct val="90000"/>
                </a:lnSpc>
                <a:spcBef>
                  <a:spcPts val="1500"/>
                </a:spcBef>
                <a:defRPr b="1" sz="3600">
                  <a:solidFill>
                    <a:srgbClr val="FFFFFF"/>
                  </a:solidFill>
                </a:defRPr>
              </a:lvl1pPr>
            </a:lstStyle>
            <a:p>
              <a:pPr/>
              <a:r>
                <a:t>INBOUND TOOLS</a:t>
              </a:r>
            </a:p>
          </p:txBody>
        </p:sp>
        <p:sp>
          <p:nvSpPr>
            <p:cNvPr id="274" name="Square"/>
            <p:cNvSpPr/>
            <p:nvPr/>
          </p:nvSpPr>
          <p:spPr>
            <a:xfrm>
              <a:off x="0" y="1045403"/>
              <a:ext cx="356492" cy="356492"/>
            </a:xfrm>
            <a:prstGeom prst="rect">
              <a:avLst/>
            </a:prstGeom>
            <a:solidFill>
              <a:srgbClr val="FFFFFF"/>
            </a:solidFill>
            <a:ln w="12700" cap="flat">
              <a:solidFill>
                <a:schemeClr val="accent1">
                  <a:alpha val="90000"/>
                </a:schemeClr>
              </a:solidFill>
              <a:prstDash val="solid"/>
              <a:miter lim="800000"/>
            </a:ln>
            <a:effectLst/>
          </p:spPr>
          <p:txBody>
            <a:bodyPr wrap="square" lIns="45719" tIns="45719" rIns="45719" bIns="45719" numCol="1" anchor="t">
              <a:noAutofit/>
            </a:bodyPr>
            <a:lstStyle/>
            <a:p>
              <a:pPr/>
            </a:p>
          </p:txBody>
        </p:sp>
        <p:sp>
          <p:nvSpPr>
            <p:cNvPr id="275" name="Content marketing– foundation of marketing efforts (written and visual)"/>
            <p:cNvSpPr txBox="1"/>
            <p:nvPr/>
          </p:nvSpPr>
          <p:spPr>
            <a:xfrm>
              <a:off x="339693" y="830203"/>
              <a:ext cx="4513060" cy="78689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Content marketing</a:t>
              </a:r>
              <a:r>
                <a:rPr b="0">
                  <a:latin typeface="Calibri Light"/>
                  <a:ea typeface="Calibri Light"/>
                  <a:cs typeface="Calibri Light"/>
                  <a:sym typeface="Calibri Light"/>
                </a:rPr>
                <a:t>– foundation of marketing efforts (written and visual)</a:t>
              </a:r>
            </a:p>
          </p:txBody>
        </p:sp>
        <p:sp>
          <p:nvSpPr>
            <p:cNvPr id="276" name="Square"/>
            <p:cNvSpPr/>
            <p:nvPr/>
          </p:nvSpPr>
          <p:spPr>
            <a:xfrm>
              <a:off x="0" y="1876387"/>
              <a:ext cx="356492" cy="356492"/>
            </a:xfrm>
            <a:prstGeom prst="rect">
              <a:avLst/>
            </a:prstGeom>
            <a:solidFill>
              <a:srgbClr val="FFFFFF"/>
            </a:solidFill>
            <a:ln w="12700" cap="flat">
              <a:solidFill>
                <a:schemeClr val="accent1">
                  <a:alpha val="85999"/>
                </a:schemeClr>
              </a:solidFill>
              <a:prstDash val="solid"/>
              <a:miter lim="800000"/>
            </a:ln>
            <a:effectLst/>
          </p:spPr>
          <p:txBody>
            <a:bodyPr wrap="square" lIns="45719" tIns="45719" rIns="45719" bIns="45719" numCol="1" anchor="t">
              <a:noAutofit/>
            </a:bodyPr>
            <a:lstStyle/>
            <a:p>
              <a:pPr/>
            </a:p>
          </p:txBody>
        </p:sp>
        <p:sp>
          <p:nvSpPr>
            <p:cNvPr id="277" name="SEO – search engines equate high quality content with high-quality websites"/>
            <p:cNvSpPr txBox="1"/>
            <p:nvPr/>
          </p:nvSpPr>
          <p:spPr>
            <a:xfrm>
              <a:off x="339693" y="1661186"/>
              <a:ext cx="4513060" cy="78689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SEO – </a:t>
              </a:r>
              <a:r>
                <a:rPr b="0">
                  <a:latin typeface="Calibri Light"/>
                  <a:ea typeface="Calibri Light"/>
                  <a:cs typeface="Calibri Light"/>
                  <a:sym typeface="Calibri Light"/>
                </a:rPr>
                <a:t>search engines equate high quality content with high-quality websites</a:t>
              </a:r>
            </a:p>
          </p:txBody>
        </p:sp>
        <p:sp>
          <p:nvSpPr>
            <p:cNvPr id="278" name="Square"/>
            <p:cNvSpPr/>
            <p:nvPr/>
          </p:nvSpPr>
          <p:spPr>
            <a:xfrm>
              <a:off x="0" y="2707369"/>
              <a:ext cx="356492" cy="356492"/>
            </a:xfrm>
            <a:prstGeom prst="rect">
              <a:avLst/>
            </a:prstGeom>
            <a:solidFill>
              <a:srgbClr val="FFFFFF"/>
            </a:solidFill>
            <a:ln w="12700" cap="flat">
              <a:solidFill>
                <a:schemeClr val="accent1">
                  <a:alpha val="82000"/>
                </a:schemeClr>
              </a:solidFill>
              <a:prstDash val="solid"/>
              <a:miter lim="800000"/>
            </a:ln>
            <a:effectLst/>
          </p:spPr>
          <p:txBody>
            <a:bodyPr wrap="square" lIns="45719" tIns="45719" rIns="45719" bIns="45719" numCol="1" anchor="t">
              <a:noAutofit/>
            </a:bodyPr>
            <a:lstStyle/>
            <a:p>
              <a:pPr/>
            </a:p>
          </p:txBody>
        </p:sp>
        <p:sp>
          <p:nvSpPr>
            <p:cNvPr id="279" name="Website – where the magic happens (key is optimization and calls to action)"/>
            <p:cNvSpPr txBox="1"/>
            <p:nvPr/>
          </p:nvSpPr>
          <p:spPr>
            <a:xfrm>
              <a:off x="339693" y="2492170"/>
              <a:ext cx="4513060" cy="78689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Website </a:t>
              </a:r>
              <a:r>
                <a:rPr b="0">
                  <a:latin typeface="Calibri Light"/>
                  <a:ea typeface="Calibri Light"/>
                  <a:cs typeface="Calibri Light"/>
                  <a:sym typeface="Calibri Light"/>
                </a:rPr>
                <a:t>– where the magic happens (key is optimization and calls to action)</a:t>
              </a:r>
            </a:p>
          </p:txBody>
        </p:sp>
        <p:sp>
          <p:nvSpPr>
            <p:cNvPr id="280" name="Square"/>
            <p:cNvSpPr/>
            <p:nvPr/>
          </p:nvSpPr>
          <p:spPr>
            <a:xfrm>
              <a:off x="0" y="3538354"/>
              <a:ext cx="356492" cy="356492"/>
            </a:xfrm>
            <a:prstGeom prst="rect">
              <a:avLst/>
            </a:prstGeom>
            <a:solidFill>
              <a:srgbClr val="FFFFFF"/>
            </a:solidFill>
            <a:ln w="12700" cap="flat">
              <a:solidFill>
                <a:schemeClr val="accent1">
                  <a:alpha val="78000"/>
                </a:schemeClr>
              </a:solidFill>
              <a:prstDash val="solid"/>
              <a:miter lim="800000"/>
            </a:ln>
            <a:effectLst/>
          </p:spPr>
          <p:txBody>
            <a:bodyPr wrap="square" lIns="45719" tIns="45719" rIns="45719" bIns="45719" numCol="1" anchor="t">
              <a:noAutofit/>
            </a:bodyPr>
            <a:lstStyle/>
            <a:p>
              <a:pPr/>
            </a:p>
          </p:txBody>
        </p:sp>
        <p:sp>
          <p:nvSpPr>
            <p:cNvPr id="281" name="Social media – be where your customers are"/>
            <p:cNvSpPr txBox="1"/>
            <p:nvPr/>
          </p:nvSpPr>
          <p:spPr>
            <a:xfrm>
              <a:off x="339693" y="3323153"/>
              <a:ext cx="4513060" cy="78689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Social media </a:t>
              </a:r>
              <a:r>
                <a:rPr b="0">
                  <a:latin typeface="Calibri Light"/>
                  <a:ea typeface="Calibri Light"/>
                  <a:cs typeface="Calibri Light"/>
                  <a:sym typeface="Calibri Light"/>
                </a:rPr>
                <a:t>– be where your customers are</a:t>
              </a:r>
            </a:p>
          </p:txBody>
        </p:sp>
        <p:sp>
          <p:nvSpPr>
            <p:cNvPr id="282" name="Square"/>
            <p:cNvSpPr/>
            <p:nvPr/>
          </p:nvSpPr>
          <p:spPr>
            <a:xfrm>
              <a:off x="0" y="4369337"/>
              <a:ext cx="356492" cy="356492"/>
            </a:xfrm>
            <a:prstGeom prst="rect">
              <a:avLst/>
            </a:prstGeom>
            <a:solidFill>
              <a:srgbClr val="FFFFFF"/>
            </a:solidFill>
            <a:ln w="12700" cap="flat">
              <a:solidFill>
                <a:schemeClr val="accent1">
                  <a:alpha val="74000"/>
                </a:schemeClr>
              </a:solidFill>
              <a:prstDash val="solid"/>
              <a:miter lim="800000"/>
            </a:ln>
            <a:effectLst/>
          </p:spPr>
          <p:txBody>
            <a:bodyPr wrap="square" lIns="45719" tIns="45719" rIns="45719" bIns="45719" numCol="1" anchor="t">
              <a:noAutofit/>
            </a:bodyPr>
            <a:lstStyle/>
            <a:p>
              <a:pPr/>
            </a:p>
          </p:txBody>
        </p:sp>
        <p:sp>
          <p:nvSpPr>
            <p:cNvPr id="283" name="Tracking and metrics – measuring, monitoring and reporting user behavior as it relates to conversion points, KPIs (key performance indicators) and ROI (return on investment)."/>
            <p:cNvSpPr txBox="1"/>
            <p:nvPr/>
          </p:nvSpPr>
          <p:spPr>
            <a:xfrm>
              <a:off x="339693" y="3776946"/>
              <a:ext cx="4513060" cy="15412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Tracking and metrics </a:t>
              </a:r>
              <a:r>
                <a:rPr b="0">
                  <a:latin typeface="Calibri Light"/>
                  <a:ea typeface="Calibri Light"/>
                  <a:cs typeface="Calibri Light"/>
                  <a:sym typeface="Calibri Light"/>
                </a:rPr>
                <a:t>– measuring, monitoring and reporting user behavior as it relates to conversion points, KPIs (key performance indicators) and ROI (return on investment). </a:t>
              </a:r>
            </a:p>
          </p:txBody>
        </p:sp>
        <p:sp>
          <p:nvSpPr>
            <p:cNvPr id="284" name="Rectangle"/>
            <p:cNvSpPr/>
            <p:nvPr/>
          </p:nvSpPr>
          <p:spPr>
            <a:xfrm>
              <a:off x="5095389" y="54336"/>
              <a:ext cx="4852752" cy="570912"/>
            </a:xfrm>
            <a:prstGeom prst="rect">
              <a:avLst/>
            </a:prstGeom>
            <a:solidFill>
              <a:schemeClr val="accent1">
                <a:alpha val="49999"/>
              </a:schemeClr>
            </a:solidFill>
            <a:ln w="12700" cap="flat">
              <a:solidFill>
                <a:schemeClr val="accent1">
                  <a:alpha val="49999"/>
                </a:schemeClr>
              </a:solidFill>
              <a:prstDash val="solid"/>
              <a:miter lim="800000"/>
            </a:ln>
            <a:effectLst/>
          </p:spPr>
          <p:txBody>
            <a:bodyPr wrap="square" lIns="45719" tIns="45719" rIns="45719" bIns="45719" numCol="1" anchor="t">
              <a:noAutofit/>
            </a:bodyPr>
            <a:lstStyle/>
            <a:p>
              <a:pPr/>
            </a:p>
          </p:txBody>
        </p:sp>
        <p:sp>
          <p:nvSpPr>
            <p:cNvPr id="285" name="Square"/>
            <p:cNvSpPr/>
            <p:nvPr/>
          </p:nvSpPr>
          <p:spPr>
            <a:xfrm>
              <a:off x="5095389" y="268747"/>
              <a:ext cx="356501" cy="356501"/>
            </a:xfrm>
            <a:prstGeom prst="rect">
              <a:avLst/>
            </a:prstGeom>
            <a:solidFill>
              <a:srgbClr val="FFFFFF">
                <a:alpha val="90000"/>
              </a:srgbClr>
            </a:solidFill>
            <a:ln w="12700" cap="flat">
              <a:solidFill>
                <a:schemeClr val="accent1">
                  <a:alpha val="49999"/>
                </a:schemeClr>
              </a:solidFill>
              <a:prstDash val="solid"/>
              <a:miter lim="800000"/>
            </a:ln>
            <a:effectLst/>
          </p:spPr>
          <p:txBody>
            <a:bodyPr wrap="square" lIns="45719" tIns="45719" rIns="45719" bIns="45719" numCol="1" anchor="t">
              <a:noAutofit/>
            </a:bodyPr>
            <a:lstStyle/>
            <a:p>
              <a:pPr/>
            </a:p>
          </p:txBody>
        </p:sp>
        <p:sp>
          <p:nvSpPr>
            <p:cNvPr id="286" name="OUTBOUND TOOLS"/>
            <p:cNvSpPr txBox="1"/>
            <p:nvPr/>
          </p:nvSpPr>
          <p:spPr>
            <a:xfrm>
              <a:off x="5543588" y="30150"/>
              <a:ext cx="4852753" cy="624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defTabSz="1600200">
                <a:lnSpc>
                  <a:spcPct val="90000"/>
                </a:lnSpc>
                <a:spcBef>
                  <a:spcPts val="1500"/>
                </a:spcBef>
                <a:defRPr b="1" sz="3600">
                  <a:solidFill>
                    <a:srgbClr val="FFFFFF"/>
                  </a:solidFill>
                </a:defRPr>
              </a:lvl1pPr>
            </a:lstStyle>
            <a:p>
              <a:pPr/>
              <a:r>
                <a:t>OUTBOUND TOOLS</a:t>
              </a:r>
            </a:p>
          </p:txBody>
        </p:sp>
        <p:sp>
          <p:nvSpPr>
            <p:cNvPr id="287" name="Square"/>
            <p:cNvSpPr/>
            <p:nvPr/>
          </p:nvSpPr>
          <p:spPr>
            <a:xfrm>
              <a:off x="5095389" y="1099740"/>
              <a:ext cx="356492" cy="356492"/>
            </a:xfrm>
            <a:prstGeom prst="rect">
              <a:avLst/>
            </a:prstGeom>
            <a:solidFill>
              <a:srgbClr val="FFFFFF"/>
            </a:solidFill>
            <a:ln w="12700" cap="flat">
              <a:solidFill>
                <a:schemeClr val="accent1">
                  <a:alpha val="70000"/>
                </a:schemeClr>
              </a:solidFill>
              <a:prstDash val="solid"/>
              <a:miter lim="800000"/>
            </a:ln>
            <a:effectLst/>
          </p:spPr>
          <p:txBody>
            <a:bodyPr wrap="square" lIns="45719" tIns="45719" rIns="45719" bIns="45719" numCol="1" anchor="t">
              <a:noAutofit/>
            </a:bodyPr>
            <a:lstStyle/>
            <a:p>
              <a:pPr/>
            </a:p>
          </p:txBody>
        </p:sp>
        <p:sp>
          <p:nvSpPr>
            <p:cNvPr id="288" name="Email – According to MarketingSherpa – 81% of email marketing respondents cite it as the most effective channel"/>
            <p:cNvSpPr txBox="1"/>
            <p:nvPr/>
          </p:nvSpPr>
          <p:spPr>
            <a:xfrm>
              <a:off x="5435082" y="758809"/>
              <a:ext cx="4513060" cy="10383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Email </a:t>
              </a:r>
              <a:r>
                <a:rPr b="0">
                  <a:latin typeface="Calibri Light"/>
                  <a:ea typeface="Calibri Light"/>
                  <a:cs typeface="Calibri Light"/>
                  <a:sym typeface="Calibri Light"/>
                </a:rPr>
                <a:t>– According to MarketingSherpa – 81% of email marketing respondents cite it as the most effective channel</a:t>
              </a:r>
            </a:p>
          </p:txBody>
        </p:sp>
        <p:sp>
          <p:nvSpPr>
            <p:cNvPr id="289" name="Square"/>
            <p:cNvSpPr/>
            <p:nvPr/>
          </p:nvSpPr>
          <p:spPr>
            <a:xfrm>
              <a:off x="5095389" y="1930723"/>
              <a:ext cx="356492" cy="356492"/>
            </a:xfrm>
            <a:prstGeom prst="rect">
              <a:avLst/>
            </a:prstGeom>
            <a:solidFill>
              <a:srgbClr val="FFFFFF"/>
            </a:solidFill>
            <a:ln w="12700" cap="flat">
              <a:solidFill>
                <a:schemeClr val="accent1">
                  <a:alpha val="66000"/>
                </a:schemeClr>
              </a:solidFill>
              <a:prstDash val="solid"/>
              <a:miter lim="800000"/>
            </a:ln>
            <a:effectLst/>
          </p:spPr>
          <p:txBody>
            <a:bodyPr wrap="square" lIns="45719" tIns="45719" rIns="45719" bIns="45719" numCol="1" anchor="t">
              <a:noAutofit/>
            </a:bodyPr>
            <a:lstStyle/>
            <a:p>
              <a:pPr/>
            </a:p>
          </p:txBody>
        </p:sp>
        <p:sp>
          <p:nvSpPr>
            <p:cNvPr id="290" name="Online ads – most effective way to target specific audience and maintain touch point with prospects throughout marketing funnel"/>
            <p:cNvSpPr txBox="1"/>
            <p:nvPr/>
          </p:nvSpPr>
          <p:spPr>
            <a:xfrm>
              <a:off x="5435082" y="1464062"/>
              <a:ext cx="4513060" cy="128981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Online ads – </a:t>
              </a:r>
              <a:r>
                <a:rPr b="0">
                  <a:latin typeface="Calibri Light"/>
                  <a:ea typeface="Calibri Light"/>
                  <a:cs typeface="Calibri Light"/>
                  <a:sym typeface="Calibri Light"/>
                </a:rPr>
                <a:t>most effective way to target specific audience and maintain touch point with prospects throughout marketing funnel</a:t>
              </a:r>
            </a:p>
          </p:txBody>
        </p:sp>
        <p:sp>
          <p:nvSpPr>
            <p:cNvPr id="291" name="Square"/>
            <p:cNvSpPr/>
            <p:nvPr/>
          </p:nvSpPr>
          <p:spPr>
            <a:xfrm>
              <a:off x="5095389" y="2761706"/>
              <a:ext cx="356492" cy="356492"/>
            </a:xfrm>
            <a:prstGeom prst="rect">
              <a:avLst/>
            </a:prstGeom>
            <a:solidFill>
              <a:srgbClr val="FFFFFF"/>
            </a:solidFill>
            <a:ln w="12700" cap="flat">
              <a:solidFill>
                <a:schemeClr val="accent1">
                  <a:alpha val="62000"/>
                </a:schemeClr>
              </a:solidFill>
              <a:prstDash val="solid"/>
              <a:miter lim="800000"/>
            </a:ln>
            <a:effectLst/>
          </p:spPr>
          <p:txBody>
            <a:bodyPr wrap="square" lIns="45719" tIns="45719" rIns="45719" bIns="45719" numCol="1" anchor="t">
              <a:noAutofit/>
            </a:bodyPr>
            <a:lstStyle/>
            <a:p>
              <a:pPr/>
            </a:p>
          </p:txBody>
        </p:sp>
        <p:sp>
          <p:nvSpPr>
            <p:cNvPr id="292" name="Pay-per-click ads – Google AdWords, social media advertising"/>
            <p:cNvSpPr txBox="1"/>
            <p:nvPr/>
          </p:nvSpPr>
          <p:spPr>
            <a:xfrm>
              <a:off x="5435082" y="2546506"/>
              <a:ext cx="4513060" cy="78689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Pay-per-click ads </a:t>
              </a:r>
              <a:r>
                <a:rPr b="0">
                  <a:latin typeface="Calibri Light"/>
                  <a:ea typeface="Calibri Light"/>
                  <a:cs typeface="Calibri Light"/>
                  <a:sym typeface="Calibri Light"/>
                </a:rPr>
                <a:t>– Google AdWords, social media advertising</a:t>
              </a:r>
            </a:p>
          </p:txBody>
        </p:sp>
        <p:sp>
          <p:nvSpPr>
            <p:cNvPr id="293" name="Square"/>
            <p:cNvSpPr/>
            <p:nvPr/>
          </p:nvSpPr>
          <p:spPr>
            <a:xfrm>
              <a:off x="5095389" y="3592689"/>
              <a:ext cx="356492" cy="356492"/>
            </a:xfrm>
            <a:prstGeom prst="rect">
              <a:avLst/>
            </a:prstGeom>
            <a:solidFill>
              <a:srgbClr val="FFFFFF"/>
            </a:solidFill>
            <a:ln w="12700" cap="flat">
              <a:solidFill>
                <a:schemeClr val="accent1">
                  <a:alpha val="58000"/>
                </a:schemeClr>
              </a:solidFill>
              <a:prstDash val="solid"/>
              <a:miter lim="800000"/>
            </a:ln>
            <a:effectLst/>
          </p:spPr>
          <p:txBody>
            <a:bodyPr wrap="square" lIns="45719" tIns="45719" rIns="45719" bIns="45719" numCol="1" anchor="t">
              <a:noAutofit/>
            </a:bodyPr>
            <a:lstStyle/>
            <a:p>
              <a:pPr/>
            </a:p>
          </p:txBody>
        </p:sp>
        <p:sp>
          <p:nvSpPr>
            <p:cNvPr id="294" name="Content syndication  (aka affiliate marketing) – use of third party sites for articles, press releases, white papers"/>
            <p:cNvSpPr txBox="1"/>
            <p:nvPr/>
          </p:nvSpPr>
          <p:spPr>
            <a:xfrm>
              <a:off x="5435082" y="3257474"/>
              <a:ext cx="4513060" cy="10269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Content syndication  (aka affiliate marketing) </a:t>
              </a:r>
              <a:r>
                <a:rPr b="0">
                  <a:latin typeface="Calibri Light"/>
                  <a:ea typeface="Calibri Light"/>
                  <a:cs typeface="Calibri Light"/>
                  <a:sym typeface="Calibri Light"/>
                </a:rPr>
                <a:t>– use of third party sites for articles, press releases, white papers</a:t>
              </a:r>
            </a:p>
          </p:txBody>
        </p:sp>
        <p:sp>
          <p:nvSpPr>
            <p:cNvPr id="295" name="Square"/>
            <p:cNvSpPr/>
            <p:nvPr/>
          </p:nvSpPr>
          <p:spPr>
            <a:xfrm>
              <a:off x="5095389" y="4423672"/>
              <a:ext cx="356492" cy="356492"/>
            </a:xfrm>
            <a:prstGeom prst="rect">
              <a:avLst/>
            </a:prstGeom>
            <a:solidFill>
              <a:srgbClr val="FFFFFF"/>
            </a:solidFill>
            <a:ln w="12700" cap="flat">
              <a:solidFill>
                <a:schemeClr val="accent1">
                  <a:alpha val="53999"/>
                </a:schemeClr>
              </a:solidFill>
              <a:prstDash val="solid"/>
              <a:miter lim="800000"/>
            </a:ln>
            <a:effectLst/>
          </p:spPr>
          <p:txBody>
            <a:bodyPr wrap="square" lIns="45719" tIns="45719" rIns="45719" bIns="45719" numCol="1" anchor="t">
              <a:noAutofit/>
            </a:bodyPr>
            <a:lstStyle/>
            <a:p>
              <a:pPr/>
            </a:p>
          </p:txBody>
        </p:sp>
        <p:sp>
          <p:nvSpPr>
            <p:cNvPr id="296" name="Direct mail (direct marketing)– effective when targeted"/>
            <p:cNvSpPr txBox="1"/>
            <p:nvPr/>
          </p:nvSpPr>
          <p:spPr>
            <a:xfrm>
              <a:off x="5435082" y="4208473"/>
              <a:ext cx="4513060" cy="78689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Direct mail (direct marketing)</a:t>
              </a:r>
              <a:r>
                <a:rPr b="0">
                  <a:latin typeface="Calibri Light"/>
                  <a:ea typeface="Calibri Light"/>
                  <a:cs typeface="Calibri Light"/>
                  <a:sym typeface="Calibri Light"/>
                </a:rPr>
                <a:t>– effective when targeted</a:t>
              </a:r>
            </a:p>
          </p:txBody>
        </p:sp>
        <p:sp>
          <p:nvSpPr>
            <p:cNvPr id="297" name="Square"/>
            <p:cNvSpPr/>
            <p:nvPr/>
          </p:nvSpPr>
          <p:spPr>
            <a:xfrm>
              <a:off x="5095389" y="5254657"/>
              <a:ext cx="356492" cy="356492"/>
            </a:xfrm>
            <a:prstGeom prst="rect">
              <a:avLst/>
            </a:prstGeom>
            <a:solidFill>
              <a:srgbClr val="FFFFFF"/>
            </a:solidFill>
            <a:ln w="12700" cap="flat">
              <a:solidFill>
                <a:schemeClr val="accent1">
                  <a:alpha val="49999"/>
                </a:schemeClr>
              </a:solidFill>
              <a:prstDash val="solid"/>
              <a:miter lim="800000"/>
            </a:ln>
            <a:effectLst/>
          </p:spPr>
          <p:txBody>
            <a:bodyPr wrap="square" lIns="45719" tIns="45719" rIns="45719" bIns="45719" numCol="1" anchor="t">
              <a:noAutofit/>
            </a:bodyPr>
            <a:lstStyle/>
            <a:p>
              <a:pPr/>
            </a:p>
          </p:txBody>
        </p:sp>
        <p:sp>
          <p:nvSpPr>
            <p:cNvPr id="298" name="Events – great for grass roots and one-to-one"/>
            <p:cNvSpPr txBox="1"/>
            <p:nvPr/>
          </p:nvSpPr>
          <p:spPr>
            <a:xfrm>
              <a:off x="5435082" y="5039456"/>
              <a:ext cx="4513060" cy="78689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8015" tIns="128015" rIns="128015" bIns="128015" numCol="1" anchor="ctr">
              <a:spAutoFit/>
            </a:bodyPr>
            <a:lstStyle/>
            <a:p>
              <a:pPr defTabSz="800100">
                <a:lnSpc>
                  <a:spcPct val="90000"/>
                </a:lnSpc>
                <a:spcBef>
                  <a:spcPts val="700"/>
                </a:spcBef>
                <a:defRPr b="1"/>
              </a:pPr>
              <a:r>
                <a:t>Events </a:t>
              </a:r>
              <a:r>
                <a:rPr b="0">
                  <a:latin typeface="Calibri Light"/>
                  <a:ea typeface="Calibri Light"/>
                  <a:cs typeface="Calibri Light"/>
                  <a:sym typeface="Calibri Light"/>
                </a:rPr>
                <a:t>– great for grass roots and one-to-one</a:t>
              </a:r>
            </a:p>
          </p:txBody>
        </p:sp>
      </p:gr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