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</p:sldIdLst>
  <p:sldSz cx="9144000" cy="51435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FD7E7"/>
          </a:solidFill>
        </a:fill>
      </a:tcStyle>
    </a:wholeTbl>
    <a:band2H>
      <a:tcTxStyle b="def" i="def"/>
      <a:tcStyle>
        <a:tcBdr/>
        <a:fill>
          <a:solidFill>
            <a:srgbClr val="E8ECF4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 b="def" i="def"/>
      <a:tcStyle>
        <a:tcBdr/>
        <a:fill>
          <a:solidFill>
            <a:srgbClr val="EFF3E9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 b="def" i="def"/>
      <a:tcStyle>
        <a:tcBdr/>
        <a:fill>
          <a:solidFill>
            <a:srgbClr val="FDEE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Shape 109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10" name="Shape 110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showMasterSp="1" showMasterPhAnim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/>
          <p:nvPr>
            <p:ph type="title"/>
          </p:nvPr>
        </p:nvSpPr>
        <p:spPr>
          <a:xfrm>
            <a:off x="685800" y="1597819"/>
            <a:ext cx="7772400" cy="110252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12" name="Body Level One…"/>
          <p:cNvSpPr txBox="1"/>
          <p:nvPr>
            <p:ph type="body" sz="quarter" idx="1"/>
          </p:nvPr>
        </p:nvSpPr>
        <p:spPr>
          <a:xfrm>
            <a:off x="1371600" y="2914650"/>
            <a:ext cx="6400800" cy="1314450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1pPr>
            <a:lvl2pPr marL="0" indent="457200" algn="ctr">
              <a:buSzTx/>
              <a:buFontTx/>
              <a:buNone/>
              <a:defRPr>
                <a:solidFill>
                  <a:srgbClr val="888888"/>
                </a:solidFill>
              </a:defRPr>
            </a:lvl2pPr>
            <a:lvl3pPr marL="0" indent="914400" algn="ctr">
              <a:buSzTx/>
              <a:buFontTx/>
              <a:buNone/>
              <a:defRPr>
                <a:solidFill>
                  <a:srgbClr val="888888"/>
                </a:solidFill>
              </a:defRPr>
            </a:lvl3pPr>
            <a:lvl4pPr marL="0" indent="1371600" algn="ctr">
              <a:buSzTx/>
              <a:buFontTx/>
              <a:buNone/>
              <a:defRPr>
                <a:solidFill>
                  <a:srgbClr val="888888"/>
                </a:solidFill>
              </a:defRPr>
            </a:lvl4pPr>
            <a:lvl5pPr marL="0" indent="1828800" algn="ctr">
              <a:buSzTx/>
              <a:buFontTx/>
              <a:buNone/>
              <a:defRPr>
                <a:solidFill>
                  <a:srgbClr val="888888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21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Text"/>
          <p:cNvSpPr txBox="1"/>
          <p:nvPr>
            <p:ph type="title"/>
          </p:nvPr>
        </p:nvSpPr>
        <p:spPr>
          <a:xfrm>
            <a:off x="722312" y="3305176"/>
            <a:ext cx="7772401" cy="1021557"/>
          </a:xfrm>
          <a:prstGeom prst="rect">
            <a:avLst/>
          </a:prstGeom>
        </p:spPr>
        <p:txBody>
          <a:bodyPr anchor="t"/>
          <a:lstStyle>
            <a:lvl1pPr algn="l">
              <a:defRPr b="1" cap="all" sz="4000"/>
            </a:lvl1pPr>
          </a:lstStyle>
          <a:p>
            <a:pPr/>
            <a:r>
              <a:t>Title Text</a:t>
            </a:r>
          </a:p>
        </p:txBody>
      </p:sp>
      <p:sp>
        <p:nvSpPr>
          <p:cNvPr id="30" name="Body Level One…"/>
          <p:cNvSpPr txBox="1"/>
          <p:nvPr>
            <p:ph type="body" sz="quarter" idx="1"/>
          </p:nvPr>
        </p:nvSpPr>
        <p:spPr>
          <a:xfrm>
            <a:off x="722312" y="2180034"/>
            <a:ext cx="7772401" cy="1125141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1pPr>
            <a:lvl2pPr marL="0" indent="4572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2pPr>
            <a:lvl3pPr marL="0" indent="9144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3pPr>
            <a:lvl4pPr marL="0" indent="13716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4pPr>
            <a:lvl5pPr marL="0" indent="18288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39" name="Body Level One…"/>
          <p:cNvSpPr txBox="1"/>
          <p:nvPr>
            <p:ph type="body" sz="half" idx="1"/>
          </p:nvPr>
        </p:nvSpPr>
        <p:spPr>
          <a:xfrm>
            <a:off x="457200" y="1200150"/>
            <a:ext cx="4038600" cy="3394473"/>
          </a:xfrm>
          <a:prstGeom prst="rect">
            <a:avLst/>
          </a:prstGeom>
        </p:spPr>
        <p:txBody>
          <a:bodyPr/>
          <a:lstStyle>
            <a:lvl1pPr>
              <a:spcBef>
                <a:spcPts val="600"/>
              </a:spcBef>
              <a:defRPr sz="2800"/>
            </a:lvl1pPr>
            <a:lvl2pPr marL="790575" indent="-333375">
              <a:spcBef>
                <a:spcPts val="600"/>
              </a:spcBef>
              <a:defRPr sz="2800"/>
            </a:lvl2pPr>
            <a:lvl3pPr marL="1234439" indent="-320039">
              <a:spcBef>
                <a:spcPts val="600"/>
              </a:spcBef>
              <a:defRPr sz="2800"/>
            </a:lvl3pPr>
            <a:lvl4pPr marL="1727200" indent="-355600">
              <a:spcBef>
                <a:spcPts val="600"/>
              </a:spcBef>
              <a:defRPr sz="2800"/>
            </a:lvl4pPr>
            <a:lvl5pPr marL="2184400" indent="-355600">
              <a:spcBef>
                <a:spcPts val="600"/>
              </a:spcBef>
              <a:defRPr sz="2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48" name="Body Level One…"/>
          <p:cNvSpPr txBox="1"/>
          <p:nvPr>
            <p:ph type="body" sz="quarter" idx="1"/>
          </p:nvPr>
        </p:nvSpPr>
        <p:spPr>
          <a:xfrm>
            <a:off x="457200" y="1151334"/>
            <a:ext cx="4040188" cy="479823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500"/>
              </a:spcBef>
              <a:buSzTx/>
              <a:buFontTx/>
              <a:buNone/>
              <a:defRPr b="1" sz="2400"/>
            </a:lvl1pPr>
            <a:lvl2pPr marL="0" indent="457200">
              <a:spcBef>
                <a:spcPts val="500"/>
              </a:spcBef>
              <a:buSzTx/>
              <a:buFontTx/>
              <a:buNone/>
              <a:defRPr b="1" sz="2400"/>
            </a:lvl2pPr>
            <a:lvl3pPr marL="0" indent="914400">
              <a:spcBef>
                <a:spcPts val="500"/>
              </a:spcBef>
              <a:buSzTx/>
              <a:buFontTx/>
              <a:buNone/>
              <a:defRPr b="1" sz="2400"/>
            </a:lvl3pPr>
            <a:lvl4pPr marL="0" indent="1371600">
              <a:spcBef>
                <a:spcPts val="500"/>
              </a:spcBef>
              <a:buSzTx/>
              <a:buFontTx/>
              <a:buNone/>
              <a:defRPr b="1" sz="2400"/>
            </a:lvl4pPr>
            <a:lvl5pPr marL="0" indent="1828800">
              <a:spcBef>
                <a:spcPts val="500"/>
              </a:spcBef>
              <a:buSzTx/>
              <a:buFontTx/>
              <a:buNone/>
              <a:defRPr b="1" sz="2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9" name="Text Placeholder 4"/>
          <p:cNvSpPr/>
          <p:nvPr>
            <p:ph type="body" sz="quarter" idx="13"/>
          </p:nvPr>
        </p:nvSpPr>
        <p:spPr>
          <a:xfrm>
            <a:off x="4645026" y="1151334"/>
            <a:ext cx="4041776" cy="479823"/>
          </a:xfrm>
          <a:prstGeom prst="rect">
            <a:avLst/>
          </a:prstGeom>
        </p:spPr>
        <p:txBody>
          <a:bodyPr anchor="b"/>
          <a:lstStyle/>
          <a:p>
            <a:pPr marL="0" indent="0">
              <a:spcBef>
                <a:spcPts val="500"/>
              </a:spcBef>
              <a:buSzTx/>
              <a:buFontTx/>
              <a:buNone/>
              <a:defRPr b="1" sz="2400"/>
            </a:pPr>
          </a:p>
        </p:txBody>
      </p:sp>
      <p:sp>
        <p:nvSpPr>
          <p:cNvPr id="5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itle Text"/>
          <p:cNvSpPr txBox="1"/>
          <p:nvPr>
            <p:ph type="title"/>
          </p:nvPr>
        </p:nvSpPr>
        <p:spPr>
          <a:xfrm>
            <a:off x="457201" y="204786"/>
            <a:ext cx="3008314" cy="871539"/>
          </a:xfrm>
          <a:prstGeom prst="rect">
            <a:avLst/>
          </a:prstGeom>
        </p:spPr>
        <p:txBody>
          <a:bodyPr anchor="b"/>
          <a:lstStyle>
            <a:lvl1pPr algn="l">
              <a:defRPr b="1" sz="2000"/>
            </a:lvl1pPr>
          </a:lstStyle>
          <a:p>
            <a:pPr/>
            <a:r>
              <a:t>Title Text</a:t>
            </a:r>
          </a:p>
        </p:txBody>
      </p:sp>
      <p:sp>
        <p:nvSpPr>
          <p:cNvPr id="73" name="Body Level One…"/>
          <p:cNvSpPr txBox="1"/>
          <p:nvPr>
            <p:ph type="body" idx="1"/>
          </p:nvPr>
        </p:nvSpPr>
        <p:spPr>
          <a:xfrm>
            <a:off x="3575050" y="204788"/>
            <a:ext cx="5111750" cy="4389836"/>
          </a:xfrm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4" name="Text Placeholder 3"/>
          <p:cNvSpPr/>
          <p:nvPr>
            <p:ph type="body" sz="half" idx="13"/>
          </p:nvPr>
        </p:nvSpPr>
        <p:spPr>
          <a:xfrm>
            <a:off x="457200" y="1076326"/>
            <a:ext cx="3008315" cy="3518297"/>
          </a:xfrm>
          <a:prstGeom prst="rect">
            <a:avLst/>
          </a:prstGeom>
        </p:spPr>
        <p:txBody>
          <a:bodyPr/>
          <a:lstStyle/>
          <a:p>
            <a:pPr marL="0" indent="0">
              <a:spcBef>
                <a:spcPts val="300"/>
              </a:spcBef>
              <a:buSzTx/>
              <a:buFontTx/>
              <a:buNone/>
              <a:defRPr sz="1400"/>
            </a:pPr>
          </a:p>
        </p:txBody>
      </p:sp>
      <p:sp>
        <p:nvSpPr>
          <p:cNvPr id="7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itle Text"/>
          <p:cNvSpPr txBox="1"/>
          <p:nvPr>
            <p:ph type="title"/>
          </p:nvPr>
        </p:nvSpPr>
        <p:spPr>
          <a:xfrm>
            <a:off x="1792288" y="3600450"/>
            <a:ext cx="5486401" cy="425054"/>
          </a:xfrm>
          <a:prstGeom prst="rect">
            <a:avLst/>
          </a:prstGeom>
        </p:spPr>
        <p:txBody>
          <a:bodyPr anchor="b"/>
          <a:lstStyle>
            <a:lvl1pPr algn="l">
              <a:defRPr b="1" sz="2000"/>
            </a:lvl1pPr>
          </a:lstStyle>
          <a:p>
            <a:pPr/>
            <a:r>
              <a:t>Title Text</a:t>
            </a:r>
          </a:p>
        </p:txBody>
      </p:sp>
      <p:sp>
        <p:nvSpPr>
          <p:cNvPr id="83" name="Picture Placeholder 2"/>
          <p:cNvSpPr/>
          <p:nvPr>
            <p:ph type="pic" sz="half" idx="13"/>
          </p:nvPr>
        </p:nvSpPr>
        <p:spPr>
          <a:xfrm>
            <a:off x="1792288" y="459581"/>
            <a:ext cx="5486401" cy="3086101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pPr/>
          </a:p>
        </p:txBody>
      </p:sp>
      <p:sp>
        <p:nvSpPr>
          <p:cNvPr id="84" name="Body Level One…"/>
          <p:cNvSpPr txBox="1"/>
          <p:nvPr>
            <p:ph type="body" sz="quarter" idx="1"/>
          </p:nvPr>
        </p:nvSpPr>
        <p:spPr>
          <a:xfrm>
            <a:off x="1792288" y="4025503"/>
            <a:ext cx="5486401" cy="603648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300"/>
              </a:spcBef>
              <a:buSzTx/>
              <a:buFontTx/>
              <a:buNone/>
              <a:defRPr sz="1400"/>
            </a:lvl1pPr>
            <a:lvl2pPr marL="0" indent="457200">
              <a:spcBef>
                <a:spcPts val="300"/>
              </a:spcBef>
              <a:buSzTx/>
              <a:buFontTx/>
              <a:buNone/>
              <a:defRPr sz="1400"/>
            </a:lvl2pPr>
            <a:lvl3pPr marL="0" indent="914400">
              <a:spcBef>
                <a:spcPts val="300"/>
              </a:spcBef>
              <a:buSzTx/>
              <a:buFontTx/>
              <a:buNone/>
              <a:defRPr sz="1400"/>
            </a:lvl3pPr>
            <a:lvl4pPr marL="0" indent="1371600">
              <a:spcBef>
                <a:spcPts val="300"/>
              </a:spcBef>
              <a:buSzTx/>
              <a:buFontTx/>
              <a:buNone/>
              <a:defRPr sz="1400"/>
            </a:lvl4pPr>
            <a:lvl5pPr marL="0" indent="1828800">
              <a:spcBef>
                <a:spcPts val="300"/>
              </a:spcBef>
              <a:buSzTx/>
              <a:buFontTx/>
              <a:buNone/>
              <a:defRPr sz="1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93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itle Text"/>
          <p:cNvSpPr txBox="1"/>
          <p:nvPr>
            <p:ph type="title"/>
          </p:nvPr>
        </p:nvSpPr>
        <p:spPr>
          <a:xfrm>
            <a:off x="6629400" y="205978"/>
            <a:ext cx="2057400" cy="4388646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102" name="Body Level One…"/>
          <p:cNvSpPr txBox="1"/>
          <p:nvPr>
            <p:ph type="body" idx="1"/>
          </p:nvPr>
        </p:nvSpPr>
        <p:spPr>
          <a:xfrm>
            <a:off x="457200" y="205978"/>
            <a:ext cx="6019800" cy="4388646"/>
          </a:xfrm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/>
          <p:nvPr>
            <p:ph type="title"/>
          </p:nvPr>
        </p:nvSpPr>
        <p:spPr>
          <a:xfrm>
            <a:off x="457200" y="205978"/>
            <a:ext cx="8229600" cy="8572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" name="Body Level One…"/>
          <p:cNvSpPr txBox="1"/>
          <p:nvPr>
            <p:ph type="body" idx="1"/>
          </p:nvPr>
        </p:nvSpPr>
        <p:spPr>
          <a:xfrm>
            <a:off x="457200" y="1200150"/>
            <a:ext cx="8229600" cy="33944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8422818" y="4769564"/>
            <a:ext cx="263983" cy="2692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ransition xmlns:p14="http://schemas.microsoft.com/office/powerpoint/2010/main" spd="med" advClick="1"/>
  <p:txStyles>
    <p:titleStyle>
      <a:lvl1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titleStyle>
    <p:bodyStyle>
      <a:lvl1pPr marL="342900" marR="0" indent="-3429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83771" marR="0" indent="-326571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b="0" baseline="0" cap="none" i="0" spc="0" strike="noStrike" sz="3200" u="none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19200" marR="0" indent="-3048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373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b="0" baseline="0" cap="none" i="0" spc="0" strike="noStrike" sz="3200" u="none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945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»"/>
        <a:tabLst/>
        <a:defRPr b="0" baseline="0" cap="none" i="0" spc="0" strike="noStrike" sz="3200" u="none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517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1089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661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233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/Relationships>
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6.png"/><Relationship Id="rId3" Type="http://schemas.openxmlformats.org/officeDocument/2006/relationships/image" Target="../media/image7.png"/><Relationship Id="rId4" Type="http://schemas.openxmlformats.org/officeDocument/2006/relationships/hyperlink" Target="https://www.stasiarose.com/blog/if-you-feel-like-youve-fallen-short-this-year-read-this" TargetMode="External"/><Relationship Id="rId5" Type="http://schemas.openxmlformats.org/officeDocument/2006/relationships/image" Target="../media/image8.png"/><Relationship Id="rId6" Type="http://schemas.openxmlformats.org/officeDocument/2006/relationships/image" Target="../media/image4.png"/></Relationships>
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.png"/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5" Type="http://schemas.openxmlformats.org/officeDocument/2006/relationships/image" Target="../media/image4.png"/></Relationships>
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1.png"/><Relationship Id="rId3" Type="http://schemas.openxmlformats.org/officeDocument/2006/relationships/image" Target="../media/image12.png"/><Relationship Id="rId4" Type="http://schemas.openxmlformats.org/officeDocument/2006/relationships/image" Target="../media/image13.png"/><Relationship Id="rId5" Type="http://schemas.openxmlformats.org/officeDocument/2006/relationships/image" Target="../media/image4.png"/></Relationships>
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4.png"/><Relationship Id="rId3" Type="http://schemas.openxmlformats.org/officeDocument/2006/relationships/image" Target="../media/image15.png"/><Relationship Id="rId4" Type="http://schemas.openxmlformats.org/officeDocument/2006/relationships/image" Target="../media/image4.png"/><Relationship Id="rId5" Type="http://schemas.openxmlformats.org/officeDocument/2006/relationships/hyperlink" Target="https://www.stasiarose.com/blog/is-your-creative-process-paralyzing-maybe-this-will-help" TargetMode="External"/></Relationships>
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hyperlink" Target="https://www.cincopa.com/blog/author/nico/" TargetMode="External"/><Relationship Id="rId3" Type="http://schemas.openxmlformats.org/officeDocument/2006/relationships/image" Target="../media/image16.png"/><Relationship Id="rId4" Type="http://schemas.openxmlformats.org/officeDocument/2006/relationships/image" Target="../media/image17.png"/><Relationship Id="rId5" Type="http://schemas.openxmlformats.org/officeDocument/2006/relationships/image" Target="../media/image18.png"/><Relationship Id="rId6" Type="http://schemas.openxmlformats.org/officeDocument/2006/relationships/image" Target="../media/image19.png"/></Relationships>
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0.png"/><Relationship Id="rId3" Type="http://schemas.openxmlformats.org/officeDocument/2006/relationships/image" Target="../media/image21.png"/><Relationship Id="rId4" Type="http://schemas.openxmlformats.org/officeDocument/2006/relationships/image" Target="../media/image3.png"/><Relationship Id="rId5" Type="http://schemas.openxmlformats.org/officeDocument/2006/relationships/image" Target="../media/image22.png"/><Relationship Id="rId6" Type="http://schemas.openxmlformats.org/officeDocument/2006/relationships/image" Target="../media/image4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Rectangle 5"/>
          <p:cNvSpPr/>
          <p:nvPr/>
        </p:nvSpPr>
        <p:spPr>
          <a:xfrm>
            <a:off x="0" y="-1"/>
            <a:ext cx="9144000" cy="2365238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595959"/>
                </a:solidFill>
              </a:defRPr>
            </a:pPr>
          </a:p>
        </p:txBody>
      </p:sp>
      <p:sp>
        <p:nvSpPr>
          <p:cNvPr id="113" name="TextBox 3"/>
          <p:cNvSpPr txBox="1"/>
          <p:nvPr/>
        </p:nvSpPr>
        <p:spPr>
          <a:xfrm>
            <a:off x="0" y="971550"/>
            <a:ext cx="9144000" cy="184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b="1" sz="11500">
                <a:solidFill>
                  <a:srgbClr val="FFFFFF"/>
                </a:solidFill>
                <a:latin typeface="Franklin Gothic Demi"/>
                <a:ea typeface="Franklin Gothic Demi"/>
                <a:cs typeface="Franklin Gothic Demi"/>
                <a:sym typeface="Franklin Gothic Demi"/>
              </a:defRPr>
            </a:lvl1pPr>
          </a:lstStyle>
          <a:p>
            <a:pPr/>
            <a:r>
              <a:t>BLOG TIPS</a:t>
            </a:r>
          </a:p>
        </p:txBody>
      </p:sp>
      <p:sp>
        <p:nvSpPr>
          <p:cNvPr id="114" name="TextBox 4"/>
          <p:cNvSpPr txBox="1"/>
          <p:nvPr/>
        </p:nvSpPr>
        <p:spPr>
          <a:xfrm>
            <a:off x="0" y="2365236"/>
            <a:ext cx="9144000" cy="5626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sz="3200">
                <a:latin typeface="Franklin Gothic Book"/>
                <a:ea typeface="Franklin Gothic Book"/>
                <a:cs typeface="Franklin Gothic Book"/>
                <a:sym typeface="Franklin Gothic Book"/>
              </a:defRPr>
            </a:lvl1pPr>
          </a:lstStyle>
          <a:p>
            <a:pPr/>
            <a:r>
              <a:t>Maximizing engagement and metrics</a:t>
            </a:r>
          </a:p>
        </p:txBody>
      </p:sp>
      <p:sp>
        <p:nvSpPr>
          <p:cNvPr id="115" name="TextBox 6"/>
          <p:cNvSpPr txBox="1"/>
          <p:nvPr/>
        </p:nvSpPr>
        <p:spPr>
          <a:xfrm>
            <a:off x="1447800" y="3013619"/>
            <a:ext cx="6172200" cy="929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>
                <a:solidFill>
                  <a:srgbClr val="404040"/>
                </a:solidFill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pPr/>
            <a:r>
              <a:t>Taking your blog to the next level – increase traction and engagement with tagging, categories, sharing and multimedia</a:t>
            </a:r>
          </a:p>
        </p:txBody>
      </p:sp>
      <p:pic>
        <p:nvPicPr>
          <p:cNvPr id="116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114800" y="3886496"/>
            <a:ext cx="914400" cy="9144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Rectangle 1"/>
          <p:cNvSpPr txBox="1"/>
          <p:nvPr>
            <p:ph type="title"/>
          </p:nvPr>
        </p:nvSpPr>
        <p:spPr>
          <a:xfrm>
            <a:off x="221673" y="251147"/>
            <a:ext cx="7086601" cy="628651"/>
          </a:xfrm>
          <a:prstGeom prst="rect">
            <a:avLst/>
          </a:prstGeom>
        </p:spPr>
        <p:txBody>
          <a:bodyPr/>
          <a:lstStyle/>
          <a:p>
            <a:pPr algn="l">
              <a:defRPr b="1" sz="2800"/>
            </a:pPr>
            <a:r>
              <a:t>Topic #1:</a:t>
            </a:r>
            <a:r>
              <a:rPr b="0"/>
              <a:t> Improving SEO on individual posts</a:t>
            </a:r>
          </a:p>
        </p:txBody>
      </p:sp>
      <p:pic>
        <p:nvPicPr>
          <p:cNvPr id="119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764972" y="921854"/>
            <a:ext cx="1720991" cy="37338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20" name="Picture 2" descr="Picture 2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80999" y="1732371"/>
            <a:ext cx="1770497" cy="382179"/>
          </a:xfrm>
          <a:prstGeom prst="rect">
            <a:avLst/>
          </a:prstGeom>
          <a:ln w="12700">
            <a:miter lim="400000"/>
          </a:ln>
        </p:spPr>
      </p:pic>
      <p:sp>
        <p:nvSpPr>
          <p:cNvPr id="121" name="Elbow Connector 12"/>
          <p:cNvSpPr/>
          <p:nvPr/>
        </p:nvSpPr>
        <p:spPr>
          <a:xfrm flipH="1" rot="16200000">
            <a:off x="1242985" y="1527029"/>
            <a:ext cx="2287186" cy="22406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159" y="0"/>
                </a:moveTo>
                <a:lnTo>
                  <a:pt x="0" y="0"/>
                </a:lnTo>
                <a:lnTo>
                  <a:pt x="0" y="15067"/>
                </a:lnTo>
                <a:lnTo>
                  <a:pt x="21600" y="15067"/>
                </a:lnTo>
                <a:lnTo>
                  <a:pt x="21600" y="21600"/>
                </a:lnTo>
              </a:path>
            </a:pathLst>
          </a:custGeom>
          <a:ln w="19050">
            <a:solidFill>
              <a:schemeClr val="accent6"/>
            </a:solidFill>
            <a:tailEnd type="triangle"/>
          </a:ln>
        </p:spPr>
        <p:txBody>
          <a:bodyPr lIns="45719" rIns="45719" anchor="ctr"/>
          <a:lstStyle/>
          <a:p>
            <a:pPr/>
          </a:p>
        </p:txBody>
      </p:sp>
      <p:sp>
        <p:nvSpPr>
          <p:cNvPr id="122" name="Left Bracket 18"/>
          <p:cNvSpPr/>
          <p:nvPr/>
        </p:nvSpPr>
        <p:spPr>
          <a:xfrm>
            <a:off x="3506908" y="3605943"/>
            <a:ext cx="160284" cy="78301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1600" y="21600"/>
                </a:moveTo>
                <a:cubicBezTo>
                  <a:pt x="9671" y="21600"/>
                  <a:pt x="0" y="21435"/>
                  <a:pt x="0" y="21232"/>
                </a:cubicBezTo>
                <a:lnTo>
                  <a:pt x="0" y="368"/>
                </a:lnTo>
                <a:cubicBezTo>
                  <a:pt x="0" y="165"/>
                  <a:pt x="9671" y="0"/>
                  <a:pt x="21600" y="0"/>
                </a:cubicBezTo>
              </a:path>
            </a:pathLst>
          </a:custGeom>
          <a:ln w="19050">
            <a:solidFill>
              <a:schemeClr val="accent6"/>
            </a:solidFill>
          </a:ln>
        </p:spPr>
        <p:txBody>
          <a:bodyPr lIns="45719" rIns="45719" anchor="ctr"/>
          <a:lstStyle/>
          <a:p>
            <a:pPr algn="ctr"/>
          </a:p>
        </p:txBody>
      </p:sp>
      <p:pic>
        <p:nvPicPr>
          <p:cNvPr id="123" name="Picture 13" descr="Picture 13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8286128" y="4388953"/>
            <a:ext cx="533401" cy="533401"/>
          </a:xfrm>
          <a:prstGeom prst="rect">
            <a:avLst/>
          </a:prstGeom>
          <a:ln w="12700">
            <a:miter lim="400000"/>
          </a:ln>
        </p:spPr>
      </p:pic>
      <p:sp>
        <p:nvSpPr>
          <p:cNvPr id="124" name="TextBox 20"/>
          <p:cNvSpPr txBox="1"/>
          <p:nvPr/>
        </p:nvSpPr>
        <p:spPr>
          <a:xfrm>
            <a:off x="991146" y="2051650"/>
            <a:ext cx="381001" cy="358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/>
          </a:lstStyle>
          <a:p>
            <a:pPr/>
            <a:r>
              <a:t>+</a:t>
            </a:r>
          </a:p>
        </p:txBody>
      </p:sp>
      <p:pic>
        <p:nvPicPr>
          <p:cNvPr id="125" name="Picture 22" descr="Picture 22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380998" y="2436666"/>
            <a:ext cx="1752590" cy="371476"/>
          </a:xfrm>
          <a:prstGeom prst="rect">
            <a:avLst/>
          </a:prstGeom>
          <a:ln w="12700">
            <a:miter lim="400000"/>
          </a:ln>
        </p:spPr>
      </p:pic>
      <p:sp>
        <p:nvSpPr>
          <p:cNvPr id="126" name="TextBox 31"/>
          <p:cNvSpPr txBox="1"/>
          <p:nvPr/>
        </p:nvSpPr>
        <p:spPr>
          <a:xfrm>
            <a:off x="6019799" y="1732371"/>
            <a:ext cx="2262866" cy="184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spcBef>
                <a:spcPts val="1200"/>
              </a:spcBef>
              <a:defRPr sz="1600"/>
            </a:pPr>
            <a:r>
              <a:t>SEO parameters</a:t>
            </a:r>
          </a:p>
          <a:p>
            <a:pPr marL="285750" indent="-285750">
              <a:spcBef>
                <a:spcPts val="1200"/>
              </a:spcBef>
              <a:buSzPct val="100000"/>
              <a:buFont typeface="Arial"/>
              <a:buChar char="•"/>
              <a:defRPr sz="1600"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t>SEO post title: </a:t>
            </a:r>
            <a:br/>
            <a:r>
              <a:t>50-60 characters </a:t>
            </a:r>
          </a:p>
          <a:p>
            <a:pPr marL="285750" indent="-285750">
              <a:spcBef>
                <a:spcPts val="1200"/>
              </a:spcBef>
              <a:buSzPct val="100000"/>
              <a:buFont typeface="Arial"/>
              <a:buChar char="•"/>
              <a:defRPr sz="1600"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t>SEO post description: 255 characters max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Rectangle 1"/>
          <p:cNvSpPr txBox="1"/>
          <p:nvPr>
            <p:ph type="title"/>
          </p:nvPr>
        </p:nvSpPr>
        <p:spPr>
          <a:xfrm>
            <a:off x="228600" y="133350"/>
            <a:ext cx="7010400" cy="628650"/>
          </a:xfrm>
          <a:prstGeom prst="rect">
            <a:avLst/>
          </a:prstGeom>
        </p:spPr>
        <p:txBody>
          <a:bodyPr/>
          <a:lstStyle/>
          <a:p>
            <a:pPr algn="l">
              <a:defRPr b="1" sz="3200"/>
            </a:pPr>
            <a:r>
              <a:t>Topic #2:</a:t>
            </a:r>
            <a:r>
              <a:rPr b="0"/>
              <a:t> Value of “Categories”</a:t>
            </a:r>
          </a:p>
        </p:txBody>
      </p:sp>
      <p:sp>
        <p:nvSpPr>
          <p:cNvPr id="129" name="TextBox 5"/>
          <p:cNvSpPr txBox="1"/>
          <p:nvPr/>
        </p:nvSpPr>
        <p:spPr>
          <a:xfrm>
            <a:off x="6888271" y="2147156"/>
            <a:ext cx="2194458" cy="2021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b="1" sz="1600"/>
            </a:pPr>
            <a:r>
              <a:t>Categories</a:t>
            </a:r>
          </a:p>
          <a:p>
            <a:pPr>
              <a:defRPr sz="1600"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t>Categories help bloggers group posts. They serve as a way to parcel out related topics and group them in a logical, hierarchical way. </a:t>
            </a:r>
          </a:p>
        </p:txBody>
      </p:sp>
      <p:pic>
        <p:nvPicPr>
          <p:cNvPr id="130" name="Picture 4" descr="Picture 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58364" y="1659559"/>
            <a:ext cx="4610101" cy="30847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31" name="Picture 7" descr="Picture 7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77058" y="787976"/>
            <a:ext cx="1457661" cy="764211"/>
          </a:xfrm>
          <a:prstGeom prst="rect">
            <a:avLst/>
          </a:prstGeom>
          <a:ln w="12700">
            <a:miter lim="400000"/>
          </a:ln>
        </p:spPr>
      </p:pic>
      <p:sp>
        <p:nvSpPr>
          <p:cNvPr id="132" name="TextBox 8"/>
          <p:cNvSpPr txBox="1"/>
          <p:nvPr/>
        </p:nvSpPr>
        <p:spPr>
          <a:xfrm>
            <a:off x="228600" y="4836045"/>
            <a:ext cx="2362200" cy="2565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1100"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t>Source: </a:t>
            </a:r>
            <a:r>
              <a:rPr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4" invalidUrl="" action="" tgtFrame="" tooltip="" history="1" highlightClick="0" endSnd="0"/>
              </a:rPr>
              <a:t>Stasia</a:t>
            </a:r>
            <a:r>
              <a:rPr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4" invalidUrl="" action="" tgtFrame="" tooltip="" history="1" highlightClick="0" endSnd="0"/>
              </a:rPr>
              <a:t> Rose blog</a:t>
            </a:r>
          </a:p>
        </p:txBody>
      </p:sp>
      <p:pic>
        <p:nvPicPr>
          <p:cNvPr id="133" name="Picture 9" descr="Picture 9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5124906" y="1659559"/>
            <a:ext cx="1567337" cy="3058723"/>
          </a:xfrm>
          <a:prstGeom prst="rect">
            <a:avLst/>
          </a:prstGeom>
          <a:ln w="28575">
            <a:solidFill>
              <a:schemeClr val="accent6"/>
            </a:solidFill>
          </a:ln>
        </p:spPr>
      </p:pic>
      <p:sp>
        <p:nvSpPr>
          <p:cNvPr id="134" name="Rectangle 10"/>
          <p:cNvSpPr/>
          <p:nvPr/>
        </p:nvSpPr>
        <p:spPr>
          <a:xfrm>
            <a:off x="295152" y="1552187"/>
            <a:ext cx="4673313" cy="3192073"/>
          </a:xfrm>
          <a:prstGeom prst="rect">
            <a:avLst/>
          </a:prstGeom>
          <a:ln>
            <a:solidFill>
              <a:srgbClr val="808080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pic>
        <p:nvPicPr>
          <p:cNvPr id="135" name="Picture 23" descr="Picture 23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8286128" y="4388953"/>
            <a:ext cx="533401" cy="5334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Rectangle 1"/>
          <p:cNvSpPr txBox="1"/>
          <p:nvPr>
            <p:ph type="title"/>
          </p:nvPr>
        </p:nvSpPr>
        <p:spPr>
          <a:xfrm>
            <a:off x="290134" y="513807"/>
            <a:ext cx="3716067" cy="628651"/>
          </a:xfrm>
          <a:prstGeom prst="rect">
            <a:avLst/>
          </a:prstGeom>
        </p:spPr>
        <p:txBody>
          <a:bodyPr/>
          <a:lstStyle/>
          <a:p>
            <a:pPr algn="l" defTabSz="877823">
              <a:defRPr b="1" sz="3072"/>
            </a:pPr>
            <a:r>
              <a:t>Topic #3:</a:t>
            </a:r>
            <a:r>
              <a:rPr b="0"/>
              <a:t> Comments</a:t>
            </a:r>
          </a:p>
        </p:txBody>
      </p:sp>
      <p:pic>
        <p:nvPicPr>
          <p:cNvPr id="138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350325" y="4327016"/>
            <a:ext cx="2024198" cy="43694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41" name="Group 4"/>
          <p:cNvGrpSpPr/>
          <p:nvPr/>
        </p:nvGrpSpPr>
        <p:grpSpPr>
          <a:xfrm>
            <a:off x="4343400" y="895349"/>
            <a:ext cx="2031125" cy="3282555"/>
            <a:chOff x="0" y="0"/>
            <a:chExt cx="2031124" cy="3282553"/>
          </a:xfrm>
        </p:grpSpPr>
        <p:pic>
          <p:nvPicPr>
            <p:cNvPr id="139" name="Picture 4" descr="Picture 4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0" y="-1"/>
              <a:ext cx="2031125" cy="213176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40" name="Picture 22" descr="Picture 22"/>
            <p:cNvPicPr>
              <a:picLocks noChangeAspect="1"/>
            </p:cNvPicPr>
            <p:nvPr/>
          </p:nvPicPr>
          <p:blipFill>
            <a:blip r:embed="rId4">
              <a:extLst/>
            </a:blip>
            <a:srcRect l="0" t="34807" r="86378" b="53006"/>
            <a:stretch>
              <a:fillRect/>
            </a:stretch>
          </p:blipFill>
          <p:spPr>
            <a:xfrm>
              <a:off x="-1" y="2146876"/>
              <a:ext cx="2031126" cy="113567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142" name="Elbow Connector 24"/>
          <p:cNvSpPr/>
          <p:nvPr/>
        </p:nvSpPr>
        <p:spPr>
          <a:xfrm flipV="1" rot="10800000">
            <a:off x="3701400" y="3485974"/>
            <a:ext cx="609601" cy="3093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19050">
            <a:solidFill>
              <a:schemeClr val="accent6"/>
            </a:solidFill>
            <a:tailEnd type="triangle"/>
          </a:ln>
        </p:spPr>
        <p:txBody>
          <a:bodyPr lIns="45719" rIns="45719" anchor="ctr"/>
          <a:lstStyle/>
          <a:p>
            <a:pPr/>
          </a:p>
        </p:txBody>
      </p:sp>
      <p:sp>
        <p:nvSpPr>
          <p:cNvPr id="143" name="TextBox 25"/>
          <p:cNvSpPr txBox="1"/>
          <p:nvPr/>
        </p:nvSpPr>
        <p:spPr>
          <a:xfrm>
            <a:off x="2344466" y="3640673"/>
            <a:ext cx="1600201" cy="332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1600">
                <a:solidFill>
                  <a:schemeClr val="accent6"/>
                </a:solidFill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pPr/>
            <a:r>
              <a:t>Add categories</a:t>
            </a:r>
          </a:p>
        </p:txBody>
      </p:sp>
      <p:sp>
        <p:nvSpPr>
          <p:cNvPr id="144" name="Rectangle 32"/>
          <p:cNvSpPr/>
          <p:nvPr/>
        </p:nvSpPr>
        <p:spPr>
          <a:xfrm>
            <a:off x="4373138" y="1628949"/>
            <a:ext cx="1573925" cy="1338721"/>
          </a:xfrm>
          <a:prstGeom prst="rect">
            <a:avLst/>
          </a:prstGeom>
          <a:ln w="19050">
            <a:solidFill>
              <a:schemeClr val="accent6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45" name="Elbow Connector 26"/>
          <p:cNvSpPr/>
          <p:nvPr/>
        </p:nvSpPr>
        <p:spPr>
          <a:xfrm flipV="1" rot="10800000">
            <a:off x="3044533" y="2103513"/>
            <a:ext cx="1313736" cy="5761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19050">
            <a:solidFill>
              <a:schemeClr val="accent6"/>
            </a:solidFill>
            <a:tailEnd type="triangle"/>
          </a:ln>
        </p:spPr>
        <p:txBody>
          <a:bodyPr lIns="45719" rIns="45719" anchor="ctr"/>
          <a:lstStyle/>
          <a:p>
            <a:pPr/>
          </a:p>
        </p:txBody>
      </p:sp>
      <p:sp>
        <p:nvSpPr>
          <p:cNvPr id="146" name="TextBox 29"/>
          <p:cNvSpPr txBox="1"/>
          <p:nvPr/>
        </p:nvSpPr>
        <p:spPr>
          <a:xfrm>
            <a:off x="1277124" y="2211228"/>
            <a:ext cx="1760483" cy="12979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1600">
                <a:solidFill>
                  <a:schemeClr val="accent6"/>
                </a:solidFill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pPr/>
            <a:r>
              <a:t>Manage comments settings – on, off or require approval</a:t>
            </a:r>
          </a:p>
        </p:txBody>
      </p:sp>
      <p:sp>
        <p:nvSpPr>
          <p:cNvPr id="147" name="Rectangle 28"/>
          <p:cNvSpPr/>
          <p:nvPr/>
        </p:nvSpPr>
        <p:spPr>
          <a:xfrm>
            <a:off x="4401865" y="3295289"/>
            <a:ext cx="1573925" cy="380005"/>
          </a:xfrm>
          <a:prstGeom prst="rect">
            <a:avLst/>
          </a:prstGeom>
          <a:ln w="19050">
            <a:solidFill>
              <a:schemeClr val="accent6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pic>
        <p:nvPicPr>
          <p:cNvPr id="148" name="Picture 30" descr="Picture 30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8286128" y="4388953"/>
            <a:ext cx="533401" cy="5334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Rectangle 1"/>
          <p:cNvSpPr txBox="1"/>
          <p:nvPr>
            <p:ph type="title"/>
          </p:nvPr>
        </p:nvSpPr>
        <p:spPr>
          <a:xfrm>
            <a:off x="228600" y="133350"/>
            <a:ext cx="8763000" cy="628650"/>
          </a:xfrm>
          <a:prstGeom prst="rect">
            <a:avLst/>
          </a:prstGeom>
        </p:spPr>
        <p:txBody>
          <a:bodyPr/>
          <a:lstStyle/>
          <a:p>
            <a:pPr algn="l">
              <a:defRPr b="1" sz="3200"/>
            </a:pPr>
            <a:r>
              <a:t>Topic #4:</a:t>
            </a:r>
            <a:r>
              <a:rPr b="0"/>
              <a:t> Increase subscribers</a:t>
            </a:r>
          </a:p>
        </p:txBody>
      </p:sp>
      <p:pic>
        <p:nvPicPr>
          <p:cNvPr id="151" name="Picture 6" descr="Picture 6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67128" y="822478"/>
            <a:ext cx="2056759" cy="4014796"/>
          </a:xfrm>
          <a:prstGeom prst="rect">
            <a:avLst/>
          </a:prstGeom>
          <a:ln w="12700">
            <a:miter lim="400000"/>
          </a:ln>
        </p:spPr>
      </p:pic>
      <p:pic>
        <p:nvPicPr>
          <p:cNvPr id="152" name="Picture 7" descr="Picture 7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140598" y="1804191"/>
            <a:ext cx="2440483" cy="2283456"/>
          </a:xfrm>
          <a:prstGeom prst="rect">
            <a:avLst/>
          </a:prstGeom>
          <a:ln>
            <a:solidFill>
              <a:srgbClr val="000000"/>
            </a:solidFill>
            <a:miter/>
          </a:ln>
        </p:spPr>
      </p:pic>
      <p:pic>
        <p:nvPicPr>
          <p:cNvPr id="153" name="Picture 8" descr="Picture 8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3371925" y="2891272"/>
            <a:ext cx="1879661" cy="1288676"/>
          </a:xfrm>
          <a:prstGeom prst="rect">
            <a:avLst/>
          </a:prstGeom>
          <a:ln>
            <a:solidFill>
              <a:srgbClr val="000000"/>
            </a:solidFill>
            <a:miter/>
          </a:ln>
        </p:spPr>
      </p:pic>
      <p:sp>
        <p:nvSpPr>
          <p:cNvPr id="154" name="Rectangle 32"/>
          <p:cNvSpPr/>
          <p:nvPr/>
        </p:nvSpPr>
        <p:spPr>
          <a:xfrm>
            <a:off x="991628" y="2558089"/>
            <a:ext cx="989572" cy="775660"/>
          </a:xfrm>
          <a:prstGeom prst="rect">
            <a:avLst/>
          </a:prstGeom>
          <a:ln w="19050">
            <a:solidFill>
              <a:schemeClr val="accent6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55" name="Elbow Connector 33"/>
          <p:cNvSpPr/>
          <p:nvPr/>
        </p:nvSpPr>
        <p:spPr>
          <a:xfrm>
            <a:off x="1981200" y="2638898"/>
            <a:ext cx="2374446" cy="19131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</a:path>
            </a:pathLst>
          </a:custGeom>
          <a:ln w="19050">
            <a:solidFill>
              <a:schemeClr val="accent6"/>
            </a:solidFill>
            <a:tailEnd type="triangle"/>
          </a:ln>
        </p:spPr>
        <p:txBody>
          <a:bodyPr lIns="45719" rIns="45719" anchor="ctr"/>
          <a:lstStyle/>
          <a:p>
            <a:pPr/>
          </a:p>
        </p:txBody>
      </p:sp>
      <p:sp>
        <p:nvSpPr>
          <p:cNvPr id="156" name="Elbow Connector 35"/>
          <p:cNvSpPr/>
          <p:nvPr/>
        </p:nvSpPr>
        <p:spPr>
          <a:xfrm flipV="1" rot="10800000">
            <a:off x="5251586" y="2734558"/>
            <a:ext cx="860762" cy="60229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19050">
            <a:solidFill>
              <a:schemeClr val="accent6"/>
            </a:solidFill>
            <a:tailEnd type="triangle"/>
          </a:ln>
        </p:spPr>
        <p:txBody>
          <a:bodyPr lIns="45719" rIns="45719" anchor="ctr"/>
          <a:lstStyle/>
          <a:p>
            <a:pPr/>
          </a:p>
        </p:txBody>
      </p:sp>
      <p:pic>
        <p:nvPicPr>
          <p:cNvPr id="157" name="Picture 20" descr="Picture 20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8286128" y="4388953"/>
            <a:ext cx="533401" cy="5334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" name="Picture 8" descr="Picture 8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635205" y="1654138"/>
            <a:ext cx="4184323" cy="2588818"/>
          </a:xfrm>
          <a:prstGeom prst="rect">
            <a:avLst/>
          </a:prstGeom>
          <a:ln>
            <a:solidFill>
              <a:srgbClr val="808080"/>
            </a:solidFill>
          </a:ln>
        </p:spPr>
      </p:pic>
      <p:pic>
        <p:nvPicPr>
          <p:cNvPr id="160" name="Picture 6" descr="Picture 6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14745" y="1276350"/>
            <a:ext cx="3519055" cy="2840904"/>
          </a:xfrm>
          <a:prstGeom prst="rect">
            <a:avLst/>
          </a:prstGeom>
          <a:ln>
            <a:solidFill>
              <a:srgbClr val="808080"/>
            </a:solidFill>
          </a:ln>
        </p:spPr>
      </p:pic>
      <p:sp>
        <p:nvSpPr>
          <p:cNvPr id="161" name="Rectangle 1"/>
          <p:cNvSpPr txBox="1"/>
          <p:nvPr>
            <p:ph type="title"/>
          </p:nvPr>
        </p:nvSpPr>
        <p:spPr>
          <a:xfrm>
            <a:off x="104810" y="440961"/>
            <a:ext cx="8077201" cy="628651"/>
          </a:xfrm>
          <a:prstGeom prst="rect">
            <a:avLst/>
          </a:prstGeom>
        </p:spPr>
        <p:txBody>
          <a:bodyPr/>
          <a:lstStyle/>
          <a:p>
            <a:pPr algn="l">
              <a:defRPr b="1" sz="3200"/>
            </a:pPr>
            <a:r>
              <a:t>Topic #5:</a:t>
            </a:r>
            <a:r>
              <a:rPr b="0"/>
              <a:t> Increasing “shares” of your posts</a:t>
            </a:r>
          </a:p>
        </p:txBody>
      </p:sp>
      <p:sp>
        <p:nvSpPr>
          <p:cNvPr id="162" name="Rectangle 9"/>
          <p:cNvSpPr/>
          <p:nvPr/>
        </p:nvSpPr>
        <p:spPr>
          <a:xfrm>
            <a:off x="221673" y="2855537"/>
            <a:ext cx="1173825" cy="325813"/>
          </a:xfrm>
          <a:prstGeom prst="rect">
            <a:avLst/>
          </a:prstGeom>
          <a:ln w="19050">
            <a:solidFill>
              <a:schemeClr val="accent6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63" name="Elbow Connector 12"/>
          <p:cNvSpPr/>
          <p:nvPr/>
        </p:nvSpPr>
        <p:spPr>
          <a:xfrm>
            <a:off x="3555350" y="2855537"/>
            <a:ext cx="1176123" cy="10668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19050">
            <a:solidFill>
              <a:schemeClr val="accent6"/>
            </a:solidFill>
            <a:tailEnd type="triangle"/>
          </a:ln>
        </p:spPr>
        <p:txBody>
          <a:bodyPr lIns="45719" rIns="45719" anchor="ctr"/>
          <a:lstStyle/>
          <a:p>
            <a:pPr/>
          </a:p>
        </p:txBody>
      </p:sp>
      <p:sp>
        <p:nvSpPr>
          <p:cNvPr id="164" name="Rectangle 16"/>
          <p:cNvSpPr/>
          <p:nvPr/>
        </p:nvSpPr>
        <p:spPr>
          <a:xfrm>
            <a:off x="4731472" y="3775624"/>
            <a:ext cx="1162181" cy="467333"/>
          </a:xfrm>
          <a:prstGeom prst="rect">
            <a:avLst/>
          </a:prstGeom>
          <a:ln w="19050">
            <a:solidFill>
              <a:schemeClr val="accent6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pic>
        <p:nvPicPr>
          <p:cNvPr id="165" name="Picture 15" descr="Picture 15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8286128" y="4388953"/>
            <a:ext cx="533401" cy="533401"/>
          </a:xfrm>
          <a:prstGeom prst="rect">
            <a:avLst/>
          </a:prstGeom>
          <a:ln w="12700">
            <a:miter lim="400000"/>
          </a:ln>
        </p:spPr>
      </p:pic>
      <p:sp>
        <p:nvSpPr>
          <p:cNvPr id="166" name="TextBox 25"/>
          <p:cNvSpPr txBox="1"/>
          <p:nvPr/>
        </p:nvSpPr>
        <p:spPr>
          <a:xfrm>
            <a:off x="7239000" y="3922338"/>
            <a:ext cx="2362200" cy="2565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1100"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t>Source: </a:t>
            </a:r>
            <a:r>
              <a:rPr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5" invalidUrl="" action="" tgtFrame="" tooltip="" history="1" highlightClick="0" endSnd="0"/>
              </a:rPr>
              <a:t>Stasia</a:t>
            </a:r>
            <a:r>
              <a:rPr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5" invalidUrl="" action="" tgtFrame="" tooltip="" history="1" highlightClick="0" endSnd="0"/>
              </a:rPr>
              <a:t> Rose blog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Rectangle 1"/>
          <p:cNvSpPr txBox="1"/>
          <p:nvPr>
            <p:ph type="title"/>
          </p:nvPr>
        </p:nvSpPr>
        <p:spPr>
          <a:xfrm>
            <a:off x="228600" y="133350"/>
            <a:ext cx="7010400" cy="628650"/>
          </a:xfrm>
          <a:prstGeom prst="rect">
            <a:avLst/>
          </a:prstGeom>
        </p:spPr>
        <p:txBody>
          <a:bodyPr/>
          <a:lstStyle/>
          <a:p>
            <a:pPr algn="l" defTabSz="877823">
              <a:defRPr b="1" sz="3072"/>
            </a:pPr>
            <a:r>
              <a:t>Topic #6:</a:t>
            </a:r>
            <a:r>
              <a:rPr b="0"/>
              <a:t> Adding more photos &amp; videos</a:t>
            </a:r>
          </a:p>
        </p:txBody>
      </p:sp>
      <p:sp>
        <p:nvSpPr>
          <p:cNvPr id="169" name="TextBox 7"/>
          <p:cNvSpPr txBox="1"/>
          <p:nvPr/>
        </p:nvSpPr>
        <p:spPr>
          <a:xfrm>
            <a:off x="304799" y="894716"/>
            <a:ext cx="4882057" cy="1767841"/>
          </a:xfrm>
          <a:prstGeom prst="rect">
            <a:avLst/>
          </a:prstGeom>
          <a:solidFill>
            <a:srgbClr val="D9D9D9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1400"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t>“[multimedia]… bonds writing with images, videos, audio and slideshows in a useful and engaging way.”</a:t>
            </a:r>
          </a:p>
          <a:p>
            <a:pPr>
              <a:defRPr sz="1400">
                <a:latin typeface="Calibri Light"/>
                <a:ea typeface="Calibri Light"/>
                <a:cs typeface="Calibri Light"/>
                <a:sym typeface="Calibri Light"/>
              </a:defRPr>
            </a:pPr>
          </a:p>
          <a:p>
            <a:pPr>
              <a:defRPr sz="1400"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t>“People are far more likely to engage with and share your stories and posts if they contain images, graphics, audio clips or video presentations.”  </a:t>
            </a:r>
          </a:p>
          <a:p>
            <a:pPr>
              <a:defRPr sz="1400">
                <a:latin typeface="Calibri Light"/>
                <a:ea typeface="Calibri Light"/>
                <a:cs typeface="Calibri Light"/>
                <a:sym typeface="Calibri Light"/>
              </a:defRPr>
            </a:pPr>
          </a:p>
          <a:p>
            <a:pPr algn="r">
              <a:defRPr sz="1100"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t>- </a:t>
            </a:r>
            <a:r>
              <a:rPr i="1"/>
              <a:t>Nicoleta Halaciuga</a:t>
            </a:r>
          </a:p>
        </p:txBody>
      </p:sp>
      <p:sp>
        <p:nvSpPr>
          <p:cNvPr id="170" name="TextBox 8"/>
          <p:cNvSpPr txBox="1"/>
          <p:nvPr/>
        </p:nvSpPr>
        <p:spPr>
          <a:xfrm>
            <a:off x="5486400" y="4857749"/>
            <a:ext cx="3505200" cy="218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r">
              <a:defRPr sz="900"/>
            </a:pPr>
            <a:r>
              <a:t>RESOURCE: At Cincopa.com by </a:t>
            </a:r>
            <a:r>
              <a:rPr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2" invalidUrl="" action="" tgtFrame="" tooltip="" history="1" highlightClick="0" endSnd="0"/>
              </a:rPr>
              <a:t>Nicoleta</a:t>
            </a:r>
            <a:r>
              <a:rPr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2" invalidUrl="" action="" tgtFrame="" tooltip="" history="1" highlightClick="0" endSnd="0"/>
              </a:rPr>
              <a:t> </a:t>
            </a:r>
            <a:r>
              <a:rPr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2" invalidUrl="" action="" tgtFrame="" tooltip="" history="1" highlightClick="0" endSnd="0"/>
              </a:rPr>
              <a:t>Halaciuga</a:t>
            </a:r>
            <a:r>
              <a:rPr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2" invalidUrl="" action="" tgtFrame="" tooltip="" history="1" highlightClick="0" endSnd="0"/>
              </a:rPr>
              <a:t>. Product Expert</a:t>
            </a:r>
            <a:r>
              <a:rPr u="sng"/>
              <a:t> </a:t>
            </a:r>
          </a:p>
        </p:txBody>
      </p:sp>
      <p:sp>
        <p:nvSpPr>
          <p:cNvPr id="171" name="TextBox 9"/>
          <p:cNvSpPr txBox="1"/>
          <p:nvPr/>
        </p:nvSpPr>
        <p:spPr>
          <a:xfrm>
            <a:off x="312682" y="2952749"/>
            <a:ext cx="5181601" cy="1704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spcBef>
                <a:spcPts val="600"/>
              </a:spcBef>
              <a:defRPr b="1"/>
            </a:pPr>
            <a:r>
              <a:t>Benefits </a:t>
            </a:r>
          </a:p>
          <a:p>
            <a:pPr marL="457200" indent="-228600">
              <a:spcBef>
                <a:spcPts val="600"/>
              </a:spcBef>
              <a:buSzPct val="100000"/>
              <a:buAutoNum type="arabicPeriod" startAt="1"/>
              <a:defRPr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t>Multimedia increases time on site</a:t>
            </a:r>
          </a:p>
          <a:p>
            <a:pPr marL="457200" indent="-228600">
              <a:spcBef>
                <a:spcPts val="600"/>
              </a:spcBef>
              <a:buSzPct val="100000"/>
              <a:buAutoNum type="arabicPeriod" startAt="1"/>
              <a:defRPr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t>Multimedia optimizes on-site SEO </a:t>
            </a:r>
            <a:br/>
            <a:r>
              <a:t>(use alt tags with every upload)</a:t>
            </a:r>
          </a:p>
          <a:p>
            <a:pPr marL="457200" indent="-228600">
              <a:spcBef>
                <a:spcPts val="600"/>
              </a:spcBef>
              <a:buSzPct val="100000"/>
              <a:buAutoNum type="arabicPeriod" startAt="1"/>
              <a:defRPr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t>Multimedia helps build your personal brand</a:t>
            </a:r>
          </a:p>
        </p:txBody>
      </p:sp>
      <p:sp>
        <p:nvSpPr>
          <p:cNvPr id="172" name="TextBox 10"/>
          <p:cNvSpPr txBox="1"/>
          <p:nvPr/>
        </p:nvSpPr>
        <p:spPr>
          <a:xfrm>
            <a:off x="6019800" y="901943"/>
            <a:ext cx="2438400" cy="2136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spcBef>
                <a:spcPts val="600"/>
              </a:spcBef>
              <a:defRPr b="1"/>
            </a:pPr>
            <a:r>
              <a:t>Types of multimedia</a:t>
            </a:r>
          </a:p>
          <a:p>
            <a:pPr lvl="1" marL="514350" indent="-174625">
              <a:spcBef>
                <a:spcPts val="600"/>
              </a:spcBef>
              <a:buSzPct val="100000"/>
              <a:buFont typeface="Arial"/>
              <a:buChar char="•"/>
              <a:defRPr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t>Photos</a:t>
            </a:r>
          </a:p>
          <a:p>
            <a:pPr lvl="1" marL="514350" indent="-174625">
              <a:spcBef>
                <a:spcPts val="600"/>
              </a:spcBef>
              <a:buSzPct val="100000"/>
              <a:buFont typeface="Arial"/>
              <a:buChar char="•"/>
              <a:defRPr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t>Videos</a:t>
            </a:r>
          </a:p>
          <a:p>
            <a:pPr lvl="1" marL="514350" indent="-174625">
              <a:spcBef>
                <a:spcPts val="600"/>
              </a:spcBef>
              <a:buSzPct val="100000"/>
              <a:buFont typeface="Arial"/>
              <a:buChar char="•"/>
              <a:defRPr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t>Slideshows</a:t>
            </a:r>
          </a:p>
          <a:p>
            <a:pPr lvl="1" marL="514350" indent="-174625">
              <a:spcBef>
                <a:spcPts val="600"/>
              </a:spcBef>
              <a:buSzPct val="100000"/>
              <a:buFont typeface="Arial"/>
              <a:buChar char="•"/>
              <a:defRPr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t>Audio</a:t>
            </a:r>
          </a:p>
          <a:p>
            <a:pPr lvl="1" marL="514350" indent="-174625">
              <a:spcBef>
                <a:spcPts val="600"/>
              </a:spcBef>
              <a:buSzPct val="100000"/>
              <a:buFont typeface="Arial"/>
              <a:buChar char="•"/>
              <a:defRPr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t>Infographics</a:t>
            </a:r>
          </a:p>
        </p:txBody>
      </p:sp>
      <p:pic>
        <p:nvPicPr>
          <p:cNvPr id="173" name="Picture 2" descr="Picture 2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527673" y="3109485"/>
            <a:ext cx="593683" cy="549280"/>
          </a:xfrm>
          <a:prstGeom prst="rect">
            <a:avLst/>
          </a:prstGeom>
          <a:ln w="12700">
            <a:miter lim="400000"/>
          </a:ln>
        </p:spPr>
      </p:pic>
      <p:pic>
        <p:nvPicPr>
          <p:cNvPr id="174" name="Picture 3" descr="Picture 3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7343964" y="3161029"/>
            <a:ext cx="408127" cy="408587"/>
          </a:xfrm>
          <a:prstGeom prst="rect">
            <a:avLst/>
          </a:prstGeom>
          <a:ln w="12700">
            <a:miter lim="400000"/>
          </a:ln>
        </p:spPr>
      </p:pic>
      <p:pic>
        <p:nvPicPr>
          <p:cNvPr id="175" name="Picture 4" descr="Picture 4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7234043" y="3681658"/>
            <a:ext cx="627970" cy="627970"/>
          </a:xfrm>
          <a:prstGeom prst="rect">
            <a:avLst/>
          </a:prstGeom>
          <a:ln w="12700">
            <a:miter lim="400000"/>
          </a:ln>
        </p:spPr>
      </p:pic>
      <p:pic>
        <p:nvPicPr>
          <p:cNvPr id="176" name="Picture 5" descr="Picture 5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6481229" y="3794700"/>
            <a:ext cx="686572" cy="51492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Rectangle 1"/>
          <p:cNvSpPr txBox="1"/>
          <p:nvPr>
            <p:ph type="title"/>
          </p:nvPr>
        </p:nvSpPr>
        <p:spPr>
          <a:xfrm>
            <a:off x="424456" y="195627"/>
            <a:ext cx="6477001" cy="628651"/>
          </a:xfrm>
          <a:prstGeom prst="rect">
            <a:avLst/>
          </a:prstGeom>
        </p:spPr>
        <p:txBody>
          <a:bodyPr/>
          <a:lstStyle/>
          <a:p>
            <a:pPr algn="l">
              <a:defRPr b="1" sz="3200"/>
            </a:pPr>
            <a:r>
              <a:t>Topic #7:</a:t>
            </a:r>
            <a:r>
              <a:rPr b="0"/>
              <a:t> Scheduling blog posts</a:t>
            </a:r>
          </a:p>
        </p:txBody>
      </p:sp>
      <p:pic>
        <p:nvPicPr>
          <p:cNvPr id="179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62000" y="1657741"/>
            <a:ext cx="2203195" cy="2040313"/>
          </a:xfrm>
          <a:prstGeom prst="rect">
            <a:avLst/>
          </a:prstGeom>
          <a:ln w="12700">
            <a:miter lim="400000"/>
          </a:ln>
        </p:spPr>
      </p:pic>
      <p:sp>
        <p:nvSpPr>
          <p:cNvPr id="180" name="TextBox 2"/>
          <p:cNvSpPr txBox="1"/>
          <p:nvPr/>
        </p:nvSpPr>
        <p:spPr>
          <a:xfrm>
            <a:off x="6008592" y="1698998"/>
            <a:ext cx="2779763" cy="2059941"/>
          </a:xfrm>
          <a:prstGeom prst="rect">
            <a:avLst/>
          </a:prstGeom>
          <a:solidFill>
            <a:srgbClr val="D9D9D9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spcBef>
                <a:spcPts val="1200"/>
              </a:spcBef>
              <a:defRPr b="1"/>
            </a:pPr>
            <a:r>
              <a:t>Post Timing:</a:t>
            </a:r>
          </a:p>
          <a:p>
            <a:pPr>
              <a:spcBef>
                <a:spcPts val="1200"/>
              </a:spcBef>
              <a:defRPr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t>Morning is best between 8a-noon (11a is optimum)</a:t>
            </a:r>
          </a:p>
          <a:p>
            <a:pPr>
              <a:spcBef>
                <a:spcPts val="1200"/>
              </a:spcBef>
              <a:defRPr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t>The average blog gets the most traffic on Mondays</a:t>
            </a:r>
          </a:p>
        </p:txBody>
      </p:sp>
      <p:pic>
        <p:nvPicPr>
          <p:cNvPr id="181" name="Picture 3" descr="Picture 3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62000" y="3698054"/>
            <a:ext cx="2204940" cy="1187933"/>
          </a:xfrm>
          <a:prstGeom prst="rect">
            <a:avLst/>
          </a:prstGeom>
          <a:ln w="12700">
            <a:miter lim="400000"/>
          </a:ln>
        </p:spPr>
      </p:pic>
      <p:pic>
        <p:nvPicPr>
          <p:cNvPr id="182" name="Picture 2" descr="Picture 2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762000" y="895740"/>
            <a:ext cx="2203195" cy="511896"/>
          </a:xfrm>
          <a:prstGeom prst="rect">
            <a:avLst/>
          </a:prstGeom>
          <a:ln w="12700">
            <a:miter lim="400000"/>
          </a:ln>
        </p:spPr>
      </p:pic>
      <p:pic>
        <p:nvPicPr>
          <p:cNvPr id="183" name="Picture 4" descr="Picture 4"/>
          <p:cNvPicPr>
            <a:picLocks noChangeAspect="1"/>
          </p:cNvPicPr>
          <p:nvPr/>
        </p:nvPicPr>
        <p:blipFill>
          <a:blip r:embed="rId5">
            <a:extLst/>
          </a:blip>
          <a:srcRect l="0" t="0" r="52051" b="50000"/>
          <a:stretch>
            <a:fillRect/>
          </a:stretch>
        </p:blipFill>
        <p:spPr>
          <a:xfrm>
            <a:off x="3626675" y="2454311"/>
            <a:ext cx="1577197" cy="1081088"/>
          </a:xfrm>
          <a:prstGeom prst="rect">
            <a:avLst/>
          </a:prstGeom>
          <a:ln>
            <a:solidFill>
              <a:srgbClr val="000000"/>
            </a:solidFill>
            <a:miter/>
          </a:ln>
        </p:spPr>
      </p:pic>
      <p:sp>
        <p:nvSpPr>
          <p:cNvPr id="184" name="Rectangle 10"/>
          <p:cNvSpPr/>
          <p:nvPr/>
        </p:nvSpPr>
        <p:spPr>
          <a:xfrm>
            <a:off x="861875" y="3257151"/>
            <a:ext cx="1409747" cy="249613"/>
          </a:xfrm>
          <a:prstGeom prst="rect">
            <a:avLst/>
          </a:prstGeom>
          <a:ln w="28575">
            <a:solidFill>
              <a:schemeClr val="accent6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85" name="Elbow Connector 11"/>
          <p:cNvSpPr/>
          <p:nvPr/>
        </p:nvSpPr>
        <p:spPr>
          <a:xfrm rot="5400000">
            <a:off x="1299245" y="2014419"/>
            <a:ext cx="1944753" cy="4572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28575">
            <a:solidFill>
              <a:schemeClr val="accent6"/>
            </a:solidFill>
            <a:tailEnd type="triangle"/>
          </a:ln>
        </p:spPr>
        <p:txBody>
          <a:bodyPr lIns="45719" rIns="45719" anchor="ctr"/>
          <a:lstStyle/>
          <a:p>
            <a:pPr/>
          </a:p>
        </p:txBody>
      </p:sp>
      <p:sp>
        <p:nvSpPr>
          <p:cNvPr id="186" name="Elbow Connector 16"/>
          <p:cNvSpPr/>
          <p:nvPr/>
        </p:nvSpPr>
        <p:spPr>
          <a:xfrm>
            <a:off x="2732023" y="2597238"/>
            <a:ext cx="894652" cy="54054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28575">
            <a:solidFill>
              <a:schemeClr val="accent6"/>
            </a:solidFill>
            <a:tailEnd type="triangle"/>
          </a:ln>
        </p:spPr>
        <p:txBody>
          <a:bodyPr lIns="45719" rIns="45719" anchor="ctr"/>
          <a:lstStyle/>
          <a:p>
            <a:pPr/>
          </a:p>
        </p:txBody>
      </p:sp>
      <p:sp>
        <p:nvSpPr>
          <p:cNvPr id="187" name="Rectangle 22"/>
          <p:cNvSpPr/>
          <p:nvPr/>
        </p:nvSpPr>
        <p:spPr>
          <a:xfrm>
            <a:off x="3662955" y="2867512"/>
            <a:ext cx="1409746" cy="429858"/>
          </a:xfrm>
          <a:prstGeom prst="rect">
            <a:avLst/>
          </a:prstGeom>
          <a:ln w="28575">
            <a:solidFill>
              <a:schemeClr val="accent6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pic>
        <p:nvPicPr>
          <p:cNvPr id="188" name="Picture 17" descr="Picture 17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8286128" y="4388953"/>
            <a:ext cx="533401" cy="5334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Them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3000" dir="540000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0000" dir="540000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Them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3000" dir="540000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0000" dir="540000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