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themaxdp.co.uk/design-print-web/jargon-buster-web.html" TargetMode="Externa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themaxdp.co.uk/design-print-web/jargon-buster-web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3" name="TextBox 5"/>
          <p:cNvSpPr txBox="1"/>
          <p:nvPr/>
        </p:nvSpPr>
        <p:spPr>
          <a:xfrm>
            <a:off x="400901" y="910514"/>
            <a:ext cx="11618798" cy="301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pc="120" sz="9600">
                <a:solidFill>
                  <a:srgbClr val="FFFFFF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WEB DEVELOPMENT</a:t>
            </a:r>
          </a:p>
        </p:txBody>
      </p:sp>
      <p:sp>
        <p:nvSpPr>
          <p:cNvPr id="114" name="TextBox 10"/>
          <p:cNvSpPr txBox="1"/>
          <p:nvPr/>
        </p:nvSpPr>
        <p:spPr>
          <a:xfrm>
            <a:off x="286601" y="5889835"/>
            <a:ext cx="3684902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Franklin Gothic Medium Cond"/>
                <a:ea typeface="Franklin Gothic Medium Cond"/>
                <a:cs typeface="Franklin Gothic Medium Cond"/>
                <a:sym typeface="Franklin Gothic Medium Cond"/>
              </a:defRPr>
            </a:pPr>
            <a:r>
              <a:t>CHELSEA NEWMAN, MS</a:t>
            </a:r>
          </a:p>
          <a:p>
            <a:pPr>
              <a:defRPr b="1">
                <a:solidFill>
                  <a:srgbClr val="FFFFFF"/>
                </a:solidFill>
                <a:latin typeface="Franklin Gothic Medium Cond"/>
                <a:ea typeface="Franklin Gothic Medium Cond"/>
                <a:cs typeface="Franklin Gothic Medium Cond"/>
                <a:sym typeface="Franklin Gothic Medium Cond"/>
              </a:defRPr>
            </a:pPr>
            <a:r>
              <a:t>Clinical Assistant Professor</a:t>
            </a:r>
          </a:p>
        </p:txBody>
      </p:sp>
      <p:sp>
        <p:nvSpPr>
          <p:cNvPr id="115" name="Oval 6"/>
          <p:cNvSpPr/>
          <p:nvPr/>
        </p:nvSpPr>
        <p:spPr>
          <a:xfrm>
            <a:off x="286601" y="466818"/>
            <a:ext cx="764278" cy="764277"/>
          </a:xfrm>
          <a:prstGeom prst="ellipse">
            <a:avLst/>
          </a:prstGeom>
          <a:solidFill>
            <a:srgbClr val="981F3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" name="TextBox 7"/>
          <p:cNvSpPr txBox="1"/>
          <p:nvPr/>
        </p:nvSpPr>
        <p:spPr>
          <a:xfrm>
            <a:off x="324702" y="3590945"/>
            <a:ext cx="7301553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pc="120" sz="9800">
                <a:solidFill>
                  <a:srgbClr val="FFFFFF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BASICS</a:t>
            </a:r>
          </a:p>
        </p:txBody>
      </p:sp>
      <p:sp>
        <p:nvSpPr>
          <p:cNvPr id="117" name="TextBox 9"/>
          <p:cNvSpPr txBox="1"/>
          <p:nvPr/>
        </p:nvSpPr>
        <p:spPr>
          <a:xfrm>
            <a:off x="331526" y="4909392"/>
            <a:ext cx="7287905" cy="451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Continued lessons in visual design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0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1675" b="0"/>
          <a:stretch>
            <a:fillRect/>
          </a:stretch>
        </p:blipFill>
        <p:spPr>
          <a:xfrm>
            <a:off x="2665347" y="0"/>
            <a:ext cx="6734697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2"/>
          <p:cNvSpPr/>
          <p:nvPr/>
        </p:nvSpPr>
        <p:spPr>
          <a:xfrm>
            <a:off x="101600" y="1600200"/>
            <a:ext cx="11988800" cy="5080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3" name="Rectangle 1"/>
          <p:cNvSpPr txBox="1"/>
          <p:nvPr>
            <p:ph type="title"/>
          </p:nvPr>
        </p:nvSpPr>
        <p:spPr>
          <a:xfrm>
            <a:off x="1015620" y="1365156"/>
            <a:ext cx="4307008" cy="1016712"/>
          </a:xfrm>
          <a:prstGeom prst="rect">
            <a:avLst/>
          </a:prstGeom>
        </p:spPr>
        <p:txBody>
          <a:bodyPr/>
          <a:lstStyle>
            <a:lvl1pPr defTabSz="850391">
              <a:defRPr b="1" sz="3348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Web Development Strategy</a:t>
            </a:r>
          </a:p>
        </p:txBody>
      </p:sp>
      <p:sp>
        <p:nvSpPr>
          <p:cNvPr id="124" name="TextBox 11"/>
          <p:cNvSpPr txBox="1"/>
          <p:nvPr/>
        </p:nvSpPr>
        <p:spPr>
          <a:xfrm>
            <a:off x="7491383" y="1365156"/>
            <a:ext cx="3481137" cy="4269741"/>
          </a:xfrm>
          <a:prstGeom prst="rect">
            <a:avLst/>
          </a:prstGeom>
          <a:solidFill>
            <a:srgbClr val="E7E6E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000"/>
              </a:spcBef>
              <a:defRPr b="1" sz="2000">
                <a:solidFill>
                  <a:srgbClr val="404040"/>
                </a:solidFill>
              </a:defRPr>
            </a:pPr>
            <a:r>
              <a:t>Typical site goals: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Build awareness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Sell tickets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Online orders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Connection to customers</a:t>
            </a:r>
          </a:p>
          <a:p>
            <a:pPr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Get donations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Get volunteers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Get participants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Persuade opinion</a:t>
            </a:r>
          </a:p>
          <a:p>
            <a:pPr lvl="1" marL="484187" indent="-196850">
              <a:spcBef>
                <a:spcPts val="1000"/>
              </a:spcBef>
              <a:buSzPct val="100000"/>
              <a:buFont typeface="Arial"/>
              <a:buChar char="•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Inform public</a:t>
            </a:r>
          </a:p>
        </p:txBody>
      </p:sp>
      <p:sp>
        <p:nvSpPr>
          <p:cNvPr id="125" name="Rectangle 2"/>
          <p:cNvSpPr txBox="1"/>
          <p:nvPr>
            <p:ph type="body" sz="quarter" idx="1"/>
          </p:nvPr>
        </p:nvSpPr>
        <p:spPr>
          <a:xfrm>
            <a:off x="1334825" y="2757585"/>
            <a:ext cx="5038680" cy="2538105"/>
          </a:xfrm>
          <a:prstGeom prst="rect">
            <a:avLst/>
          </a:prstGeom>
        </p:spPr>
        <p:txBody>
          <a:bodyPr anchor="ctr"/>
          <a:lstStyle/>
          <a:p>
            <a:pPr>
              <a:spcBef>
                <a:spcPts val="16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are the goals for your site – what do you hope to accomplish?</a:t>
            </a:r>
          </a:p>
          <a:p>
            <a:pPr>
              <a:spcBef>
                <a:spcPts val="16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is the central message you want to convey through the site?</a:t>
            </a:r>
          </a:p>
          <a:p>
            <a:pPr>
              <a:spcBef>
                <a:spcPts val="16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is the “wish list” of content, features, multimedia and engagement tools for your site?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1"/>
          <p:cNvSpPr txBox="1"/>
          <p:nvPr>
            <p:ph type="title"/>
          </p:nvPr>
        </p:nvSpPr>
        <p:spPr>
          <a:xfrm>
            <a:off x="1264691" y="1579993"/>
            <a:ext cx="5037542" cy="715978"/>
          </a:xfrm>
          <a:prstGeom prst="rect">
            <a:avLst/>
          </a:prstGeom>
        </p:spPr>
        <p:txBody>
          <a:bodyPr/>
          <a:lstStyle>
            <a:lvl1pPr defTabSz="868680">
              <a:defRPr b="1" sz="38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Web Content Strategy</a:t>
            </a:r>
          </a:p>
        </p:txBody>
      </p:sp>
      <p:sp>
        <p:nvSpPr>
          <p:cNvPr id="128" name="Rectangle 2"/>
          <p:cNvSpPr txBox="1"/>
          <p:nvPr>
            <p:ph type="body" sz="half" idx="1"/>
          </p:nvPr>
        </p:nvSpPr>
        <p:spPr>
          <a:xfrm>
            <a:off x="1578589" y="2295971"/>
            <a:ext cx="9380564" cy="2903827"/>
          </a:xfrm>
          <a:prstGeom prst="rect">
            <a:avLst/>
          </a:prstGeom>
        </p:spPr>
        <p:txBody>
          <a:bodyPr anchor="ctr"/>
          <a:lstStyle/>
          <a:p>
            <a:pPr marL="425440" indent="-275159">
              <a:spcBef>
                <a:spcPts val="12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specific information do you want to offer visitors?</a:t>
            </a:r>
          </a:p>
          <a:p>
            <a:pPr marL="425440" indent="-275159">
              <a:spcBef>
                <a:spcPts val="12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information already exists and can be incorporated into the site?</a:t>
            </a:r>
          </a:p>
          <a:p>
            <a:pPr marL="425440" indent="-275159">
              <a:spcBef>
                <a:spcPts val="12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sections and subsections do you know you want to include?</a:t>
            </a:r>
          </a:p>
          <a:p>
            <a:pPr marL="425440" indent="-275159">
              <a:spcBef>
                <a:spcPts val="12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new content is required and needs to be generated?</a:t>
            </a:r>
          </a:p>
          <a:p>
            <a:pPr marL="425440" indent="-275159">
              <a:spcBef>
                <a:spcPts val="12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What resources, services, etc. will be offered on the site?</a:t>
            </a:r>
          </a:p>
          <a:p>
            <a:pPr marL="425440" indent="-275159">
              <a:spcBef>
                <a:spcPts val="1200"/>
              </a:spcBef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How do you want to structure the content? Does a desired user path already exist?</a:t>
            </a:r>
          </a:p>
        </p:txBody>
      </p:sp>
      <p:sp>
        <p:nvSpPr>
          <p:cNvPr id="129" name="TextBox 5"/>
          <p:cNvSpPr txBox="1"/>
          <p:nvPr/>
        </p:nvSpPr>
        <p:spPr>
          <a:xfrm>
            <a:off x="3591444" y="6355827"/>
            <a:ext cx="4834021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300">
                <a:solidFill>
                  <a:srgbClr val="262626"/>
                </a:solidFill>
              </a:defRPr>
            </a:lvl1pPr>
          </a:lstStyle>
          <a:p>
            <a:pPr/>
            <a:r>
              <a:t>Source: Hub Spot… “Building a Killer Content Strategy”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1"/>
          <p:cNvSpPr txBox="1"/>
          <p:nvPr/>
        </p:nvSpPr>
        <p:spPr>
          <a:xfrm>
            <a:off x="1996478" y="2716336"/>
            <a:ext cx="3471782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/>
            </a:lvl1pPr>
          </a:lstStyle>
          <a:p>
            <a:pPr/>
            <a:r>
              <a:t>Web Content Best Practices</a:t>
            </a:r>
          </a:p>
        </p:txBody>
      </p:sp>
      <p:grpSp>
        <p:nvGrpSpPr>
          <p:cNvPr id="160" name="Diagram 6"/>
          <p:cNvGrpSpPr/>
          <p:nvPr/>
        </p:nvGrpSpPr>
        <p:grpSpPr>
          <a:xfrm>
            <a:off x="335365" y="287453"/>
            <a:ext cx="6550914" cy="6480871"/>
            <a:chOff x="0" y="0"/>
            <a:chExt cx="6550912" cy="6480869"/>
          </a:xfrm>
        </p:grpSpPr>
        <p:grpSp>
          <p:nvGrpSpPr>
            <p:cNvPr id="134" name="Group"/>
            <p:cNvGrpSpPr/>
            <p:nvPr/>
          </p:nvGrpSpPr>
          <p:grpSpPr>
            <a:xfrm>
              <a:off x="2526276" y="0"/>
              <a:ext cx="1498360" cy="1498359"/>
              <a:chOff x="0" y="0"/>
              <a:chExt cx="1498358" cy="1498358"/>
            </a:xfrm>
          </p:grpSpPr>
          <p:sp>
            <p:nvSpPr>
              <p:cNvPr id="132" name="Circle"/>
              <p:cNvSpPr/>
              <p:nvPr/>
            </p:nvSpPr>
            <p:spPr>
              <a:xfrm>
                <a:off x="-1" y="-1"/>
                <a:ext cx="1498360" cy="1498360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33" name="Create content for your audience - not stakeholders"/>
              <p:cNvSpPr txBox="1"/>
              <p:nvPr/>
            </p:nvSpPr>
            <p:spPr>
              <a:xfrm>
                <a:off x="219429" y="137673"/>
                <a:ext cx="1059501" cy="12230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pPr/>
                <a:r>
                  <a:t>Create content for your audience - not stakeholders</a:t>
                </a:r>
              </a:p>
            </p:txBody>
          </p:sp>
        </p:grpSp>
        <p:sp>
          <p:nvSpPr>
            <p:cNvPr id="135" name="Arrow"/>
            <p:cNvSpPr/>
            <p:nvPr/>
          </p:nvSpPr>
          <p:spPr>
            <a:xfrm rot="1542857">
              <a:off x="4079462" y="979263"/>
              <a:ext cx="397628" cy="505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794C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ts val="700"/>
                </a:spcBef>
                <a:defRPr sz="2100"/>
              </a:pPr>
            </a:p>
          </p:txBody>
        </p:sp>
        <p:grpSp>
          <p:nvGrpSpPr>
            <p:cNvPr id="138" name="Group"/>
            <p:cNvGrpSpPr/>
            <p:nvPr/>
          </p:nvGrpSpPr>
          <p:grpSpPr>
            <a:xfrm>
              <a:off x="4552193" y="975629"/>
              <a:ext cx="1498360" cy="1498360"/>
              <a:chOff x="0" y="0"/>
              <a:chExt cx="1498358" cy="1498358"/>
            </a:xfrm>
          </p:grpSpPr>
          <p:sp>
            <p:nvSpPr>
              <p:cNvPr id="136" name="Circle"/>
              <p:cNvSpPr/>
              <p:nvPr/>
            </p:nvSpPr>
            <p:spPr>
              <a:xfrm>
                <a:off x="-1" y="-1"/>
                <a:ext cx="1498360" cy="1498360"/>
              </a:xfrm>
              <a:prstGeom prst="ellipse">
                <a:avLst/>
              </a:prstGeom>
              <a:solidFill>
                <a:schemeClr val="accent1">
                  <a:alpha val="8333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37" name="Be brief, easy to scan and optimize"/>
              <p:cNvSpPr txBox="1"/>
              <p:nvPr/>
            </p:nvSpPr>
            <p:spPr>
              <a:xfrm>
                <a:off x="219428" y="331984"/>
                <a:ext cx="1059501" cy="834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pPr/>
                <a:r>
                  <a:t>Be brief, easy to scan and optimize</a:t>
                </a:r>
              </a:p>
            </p:txBody>
          </p:sp>
        </p:grpSp>
        <p:sp>
          <p:nvSpPr>
            <p:cNvPr id="139" name="Arrow"/>
            <p:cNvSpPr/>
            <p:nvPr/>
          </p:nvSpPr>
          <p:spPr>
            <a:xfrm rot="4628571">
              <a:off x="5350236" y="2557100"/>
              <a:ext cx="397627" cy="505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99ED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ts val="700"/>
                </a:spcBef>
                <a:defRPr sz="2100"/>
              </a:pPr>
            </a:p>
          </p:txBody>
        </p:sp>
        <p:grpSp>
          <p:nvGrpSpPr>
            <p:cNvPr id="142" name="Group"/>
            <p:cNvGrpSpPr/>
            <p:nvPr/>
          </p:nvGrpSpPr>
          <p:grpSpPr>
            <a:xfrm>
              <a:off x="5052554" y="3167850"/>
              <a:ext cx="1498359" cy="1498359"/>
              <a:chOff x="0" y="0"/>
              <a:chExt cx="1498358" cy="1498358"/>
            </a:xfrm>
          </p:grpSpPr>
          <p:sp>
            <p:nvSpPr>
              <p:cNvPr id="140" name="Circle"/>
              <p:cNvSpPr/>
              <p:nvPr/>
            </p:nvSpPr>
            <p:spPr>
              <a:xfrm>
                <a:off x="-1" y="-1"/>
                <a:ext cx="1498360" cy="1498360"/>
              </a:xfrm>
              <a:prstGeom prst="ellipse">
                <a:avLst/>
              </a:prstGeom>
              <a:solidFill>
                <a:schemeClr val="accent1">
                  <a:alpha val="76667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41" name="Update content regulary and with intention"/>
              <p:cNvSpPr txBox="1"/>
              <p:nvPr/>
            </p:nvSpPr>
            <p:spPr>
              <a:xfrm>
                <a:off x="219428" y="234829"/>
                <a:ext cx="1059501" cy="10287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pPr/>
                <a:r>
                  <a:t>Update content regulary and with intention</a:t>
                </a:r>
              </a:p>
            </p:txBody>
          </p:sp>
        </p:grpSp>
        <p:sp>
          <p:nvSpPr>
            <p:cNvPr id="143" name="Arrow"/>
            <p:cNvSpPr/>
            <p:nvPr/>
          </p:nvSpPr>
          <p:spPr>
            <a:xfrm rot="7714286">
              <a:off x="4908948" y="4534396"/>
              <a:ext cx="397628" cy="505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7CA8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ts val="700"/>
                </a:spcBef>
                <a:defRPr sz="2100"/>
              </a:pPr>
            </a:p>
          </p:txBody>
        </p:sp>
        <p:grpSp>
          <p:nvGrpSpPr>
            <p:cNvPr id="146" name="Group"/>
            <p:cNvGrpSpPr/>
            <p:nvPr/>
          </p:nvGrpSpPr>
          <p:grpSpPr>
            <a:xfrm>
              <a:off x="3650576" y="4925875"/>
              <a:ext cx="1498359" cy="1498360"/>
              <a:chOff x="0" y="0"/>
              <a:chExt cx="1498358" cy="1498358"/>
            </a:xfrm>
          </p:grpSpPr>
          <p:sp>
            <p:nvSpPr>
              <p:cNvPr id="144" name="Circle"/>
              <p:cNvSpPr/>
              <p:nvPr/>
            </p:nvSpPr>
            <p:spPr>
              <a:xfrm>
                <a:off x="-1" y="-1"/>
                <a:ext cx="1498360" cy="1498360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45" name="Make copy actionable so you can meet conversion goals"/>
              <p:cNvSpPr txBox="1"/>
              <p:nvPr/>
            </p:nvSpPr>
            <p:spPr>
              <a:xfrm>
                <a:off x="219428" y="137673"/>
                <a:ext cx="1059501" cy="12230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pPr/>
                <a:r>
                  <a:t>Make copy actionable so you can meet conversion goals</a:t>
                </a:r>
              </a:p>
            </p:txBody>
          </p:sp>
        </p:grpSp>
        <p:sp>
          <p:nvSpPr>
            <p:cNvPr id="147" name="Arrow"/>
            <p:cNvSpPr/>
            <p:nvPr/>
          </p:nvSpPr>
          <p:spPr>
            <a:xfrm rot="10800000">
              <a:off x="3087896" y="5422206"/>
              <a:ext cx="397628" cy="505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8EB2D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ts val="700"/>
                </a:spcBef>
                <a:defRPr sz="2100"/>
              </a:pPr>
            </a:p>
          </p:txBody>
        </p:sp>
        <p:grpSp>
          <p:nvGrpSpPr>
            <p:cNvPr id="150" name="Group"/>
            <p:cNvGrpSpPr/>
            <p:nvPr/>
          </p:nvGrpSpPr>
          <p:grpSpPr>
            <a:xfrm>
              <a:off x="1401977" y="4869239"/>
              <a:ext cx="1498359" cy="1611631"/>
              <a:chOff x="0" y="0"/>
              <a:chExt cx="1498358" cy="1611629"/>
            </a:xfrm>
          </p:grpSpPr>
          <p:sp>
            <p:nvSpPr>
              <p:cNvPr id="148" name="Circle"/>
              <p:cNvSpPr/>
              <p:nvPr/>
            </p:nvSpPr>
            <p:spPr>
              <a:xfrm>
                <a:off x="0" y="56636"/>
                <a:ext cx="1498359" cy="1498359"/>
              </a:xfrm>
              <a:prstGeom prst="ellipse">
                <a:avLst/>
              </a:prstGeom>
              <a:solidFill>
                <a:schemeClr val="accent1">
                  <a:alpha val="6333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49" name="Give them a reason to stay (and come back) with exclusives and incentives"/>
              <p:cNvSpPr txBox="1"/>
              <p:nvPr/>
            </p:nvSpPr>
            <p:spPr>
              <a:xfrm>
                <a:off x="219429" y="0"/>
                <a:ext cx="1059501" cy="16116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pPr/>
                <a:r>
                  <a:t>Give them a reason to stay (and come back) with exclusives and incentives</a:t>
                </a:r>
              </a:p>
            </p:txBody>
          </p:sp>
        </p:grpSp>
        <p:sp>
          <p:nvSpPr>
            <p:cNvPr id="151" name="Arrow"/>
            <p:cNvSpPr/>
            <p:nvPr/>
          </p:nvSpPr>
          <p:spPr>
            <a:xfrm rot="13885714">
              <a:off x="1258371" y="4551993"/>
              <a:ext cx="397628" cy="505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0BDE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ts val="700"/>
                </a:spcBef>
                <a:defRPr sz="2100"/>
              </a:pPr>
            </a:p>
          </p:txBody>
        </p:sp>
        <p:grpSp>
          <p:nvGrpSpPr>
            <p:cNvPr id="154" name="Group"/>
            <p:cNvGrpSpPr/>
            <p:nvPr/>
          </p:nvGrpSpPr>
          <p:grpSpPr>
            <a:xfrm>
              <a:off x="0" y="3167850"/>
              <a:ext cx="1498359" cy="1498359"/>
              <a:chOff x="0" y="0"/>
              <a:chExt cx="1498358" cy="1498358"/>
            </a:xfrm>
          </p:grpSpPr>
          <p:sp>
            <p:nvSpPr>
              <p:cNvPr id="152" name="Circle"/>
              <p:cNvSpPr/>
              <p:nvPr/>
            </p:nvSpPr>
            <p:spPr>
              <a:xfrm>
                <a:off x="-1" y="-1"/>
                <a:ext cx="1498360" cy="1498360"/>
              </a:xfrm>
              <a:prstGeom prst="ellipse">
                <a:avLst/>
              </a:prstGeom>
              <a:solidFill>
                <a:schemeClr val="accent1">
                  <a:alpha val="56666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53" name="Be the expert in your business, products and services"/>
              <p:cNvSpPr txBox="1"/>
              <p:nvPr/>
            </p:nvSpPr>
            <p:spPr>
              <a:xfrm>
                <a:off x="219428" y="137674"/>
                <a:ext cx="1059501" cy="12230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pPr/>
                <a:r>
                  <a:t>Be the expert in your business, products and services</a:t>
                </a:r>
              </a:p>
            </p:txBody>
          </p:sp>
        </p:grpSp>
        <p:sp>
          <p:nvSpPr>
            <p:cNvPr id="155" name="Arrow"/>
            <p:cNvSpPr/>
            <p:nvPr/>
          </p:nvSpPr>
          <p:spPr>
            <a:xfrm rot="16971429">
              <a:off x="798042" y="2579043"/>
              <a:ext cx="397628" cy="505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2C9E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ts val="700"/>
                </a:spcBef>
                <a:defRPr sz="2100"/>
              </a:pPr>
            </a:p>
          </p:txBody>
        </p:sp>
        <p:grpSp>
          <p:nvGrpSpPr>
            <p:cNvPr id="158" name="Group"/>
            <p:cNvGrpSpPr/>
            <p:nvPr/>
          </p:nvGrpSpPr>
          <p:grpSpPr>
            <a:xfrm>
              <a:off x="500360" y="975629"/>
              <a:ext cx="1498359" cy="1498360"/>
              <a:chOff x="0" y="0"/>
              <a:chExt cx="1498358" cy="1498358"/>
            </a:xfrm>
          </p:grpSpPr>
          <p:sp>
            <p:nvSpPr>
              <p:cNvPr id="156" name="Circle"/>
              <p:cNvSpPr/>
              <p:nvPr/>
            </p:nvSpPr>
            <p:spPr>
              <a:xfrm>
                <a:off x="-1" y="-1"/>
                <a:ext cx="1498360" cy="1498360"/>
              </a:xfrm>
              <a:prstGeom prst="ellipse">
                <a:avLst/>
              </a:prstGeom>
              <a:solidFill>
                <a:schemeClr val="accent1">
                  <a:alpha val="49999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57" name="Use examples and testimonials"/>
              <p:cNvSpPr txBox="1"/>
              <p:nvPr/>
            </p:nvSpPr>
            <p:spPr>
              <a:xfrm>
                <a:off x="219429" y="331984"/>
                <a:ext cx="1059501" cy="834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pPr/>
                <a:r>
                  <a:t>Use examples and testimonials</a:t>
                </a:r>
              </a:p>
            </p:txBody>
          </p:sp>
        </p:grpSp>
        <p:sp>
          <p:nvSpPr>
            <p:cNvPr id="159" name="Arrow"/>
            <p:cNvSpPr/>
            <p:nvPr/>
          </p:nvSpPr>
          <p:spPr>
            <a:xfrm rot="20057142">
              <a:off x="2053544" y="989028"/>
              <a:ext cx="397628" cy="505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4D5E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ts val="700"/>
                </a:spcBef>
                <a:defRPr sz="2100"/>
              </a:pPr>
            </a:p>
          </p:txBody>
        </p:sp>
      </p:grpSp>
      <p:pic>
        <p:nvPicPr>
          <p:cNvPr id="16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10961" y="2524836"/>
            <a:ext cx="407161" cy="423448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TextBox 3"/>
          <p:cNvSpPr txBox="1"/>
          <p:nvPr/>
        </p:nvSpPr>
        <p:spPr>
          <a:xfrm>
            <a:off x="7910961" y="2736558"/>
            <a:ext cx="3556001" cy="240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When people come to you online, they are not looking for TV commercials. They are looking for information to help them make a decision.</a:t>
            </a:r>
          </a:p>
          <a:p>
            <a:pPr algn="ctr">
              <a:defRPr i="1" sz="2000">
                <a:latin typeface="Calibri Light"/>
                <a:ea typeface="Calibri Light"/>
                <a:cs typeface="Calibri Light"/>
                <a:sym typeface="Calibri Light"/>
              </a:defRPr>
            </a:pPr>
          </a:p>
          <a:p>
            <a:pPr algn="ctr">
              <a:defRPr sz="1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David Meerman-Scott, sales and marketing strategist and author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"/>
          <p:cNvSpPr txBox="1"/>
          <p:nvPr>
            <p:ph type="title"/>
          </p:nvPr>
        </p:nvSpPr>
        <p:spPr>
          <a:xfrm>
            <a:off x="1026144" y="663055"/>
            <a:ext cx="2944011" cy="483359"/>
          </a:xfrm>
          <a:prstGeom prst="rect">
            <a:avLst/>
          </a:prstGeom>
        </p:spPr>
        <p:txBody>
          <a:bodyPr/>
          <a:lstStyle>
            <a:lvl1pPr defTabSz="612648">
              <a:defRPr b="1" sz="268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Web Jargon</a:t>
            </a:r>
          </a:p>
        </p:txBody>
      </p:sp>
      <p:sp>
        <p:nvSpPr>
          <p:cNvPr id="165" name="TextBox 10"/>
          <p:cNvSpPr txBox="1"/>
          <p:nvPr/>
        </p:nvSpPr>
        <p:spPr>
          <a:xfrm>
            <a:off x="6421722" y="6440570"/>
            <a:ext cx="5604012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200"/>
            </a:pPr>
            <a:r>
              <a:t>Get so many more at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TheMaxDP.co.uk</a:t>
            </a:r>
          </a:p>
        </p:txBody>
      </p:sp>
      <p:sp>
        <p:nvSpPr>
          <p:cNvPr id="166" name="TextBox 4"/>
          <p:cNvSpPr txBox="1"/>
          <p:nvPr/>
        </p:nvSpPr>
        <p:spPr>
          <a:xfrm>
            <a:off x="1026144" y="1437740"/>
            <a:ext cx="4678621" cy="5031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b="1"/>
            </a:pPr>
            <a:r>
              <a:t>“Above the fold”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content, links, images, video </a:t>
            </a:r>
            <a:r>
              <a:rPr b="0"/>
              <a:t>that appear on screen before user has to scroll</a:t>
            </a:r>
            <a:endParaRPr b="0"/>
          </a:p>
          <a:p>
            <a:pPr>
              <a:spcBef>
                <a:spcPts val="1200"/>
              </a:spcBef>
              <a:defRPr b="1"/>
            </a:pPr>
            <a:r>
              <a:t>Accessibility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“the degree to which a system is of use to as many people as possible”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Alt tags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associates text or title to an image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CMS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 – Content Management System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Crawl</a:t>
            </a:r>
            <a:r>
              <a:rPr b="0"/>
              <a:t>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“Search engines such as Google have a Bot (see also ‘GoogleBot’) which ‘crawls’ web pages, following links and recording content, maintaining a searchable database of the internet.</a:t>
            </a:r>
            <a:r>
              <a:rPr b="0" baseline="30000">
                <a:latin typeface="Calibri Light"/>
                <a:ea typeface="Calibri Light"/>
                <a:cs typeface="Calibri Light"/>
                <a:sym typeface="Calibri Light"/>
              </a:rPr>
              <a:t>15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”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CSS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 – Cascading Style Sheets: code behind format and style of a web page</a:t>
            </a:r>
          </a:p>
        </p:txBody>
      </p:sp>
      <p:sp>
        <p:nvSpPr>
          <p:cNvPr id="167" name="TextBox 13"/>
          <p:cNvSpPr txBox="1"/>
          <p:nvPr/>
        </p:nvSpPr>
        <p:spPr>
          <a:xfrm>
            <a:off x="6549215" y="1437741"/>
            <a:ext cx="4887609" cy="517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b="1"/>
            </a:pPr>
            <a:r>
              <a:t>Domain names </a:t>
            </a:r>
            <a:r>
              <a:rPr b="0"/>
              <a:t>– a domain name is the url of a web page</a:t>
            </a:r>
            <a:endParaRPr b="0"/>
          </a:p>
          <a:p>
            <a:pPr>
              <a:spcBef>
                <a:spcPts val="1200"/>
              </a:spcBef>
              <a:defRPr b="1"/>
            </a:pPr>
            <a:r>
              <a:t>eCommerce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process of selling products online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Favicon </a:t>
            </a:r>
            <a:r>
              <a:rPr b="0"/>
              <a:t>–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small icon that appears next to url in a web browser (often branded logo or icon)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Flash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 – vector graphics software that is animated and allows for sites to be more interactive with movement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FTP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File Transfer Protocol: “This protocol is for transferring data between computers, so many content management systems include a FTP capability.</a:t>
            </a:r>
            <a:r>
              <a:rPr b="0" baseline="30000">
                <a:latin typeface="Calibri Light"/>
                <a:ea typeface="Calibri Light"/>
                <a:cs typeface="Calibri Light"/>
                <a:sym typeface="Calibri Light"/>
              </a:rPr>
              <a:t>15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”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200"/>
              </a:spcBef>
              <a:defRPr b="1"/>
            </a:pPr>
            <a:r>
              <a:t>HTML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hypertext markup language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Box 10"/>
          <p:cNvSpPr txBox="1"/>
          <p:nvPr/>
        </p:nvSpPr>
        <p:spPr>
          <a:xfrm>
            <a:off x="6449018" y="6331387"/>
            <a:ext cx="56040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400"/>
            </a:pPr>
            <a:r>
              <a:t>Get so many more at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TheMaxDP.co.uk</a:t>
            </a:r>
          </a:p>
        </p:txBody>
      </p:sp>
      <p:sp>
        <p:nvSpPr>
          <p:cNvPr id="170" name="TextBox 4"/>
          <p:cNvSpPr txBox="1"/>
          <p:nvPr/>
        </p:nvSpPr>
        <p:spPr>
          <a:xfrm>
            <a:off x="1157027" y="1668440"/>
            <a:ext cx="4438556" cy="425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600"/>
              </a:spcBef>
              <a:defRPr b="1"/>
            </a:pPr>
            <a:r>
              <a:t>Infinite scrolling</a:t>
            </a:r>
            <a:r>
              <a:rPr b="0"/>
              <a:t>: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term for pages with lengthy copy or content that requires the user to scroll for a long time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ISP</a:t>
            </a:r>
            <a:r>
              <a:rPr b="0"/>
              <a:t>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Internet Service Provider (i.e. Internet Explorer, Firefox, Chrome)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JavaScript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Scripting language that is embedded into html and allows for dynamic content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Landing page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-  term for page visitors initially enter a site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Meta Tags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page titles that are not visible – build into the code</a:t>
            </a:r>
          </a:p>
        </p:txBody>
      </p:sp>
      <p:sp>
        <p:nvSpPr>
          <p:cNvPr id="171" name="TextBox 13"/>
          <p:cNvSpPr txBox="1"/>
          <p:nvPr/>
        </p:nvSpPr>
        <p:spPr>
          <a:xfrm>
            <a:off x="6476315" y="1668439"/>
            <a:ext cx="4291771" cy="397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600"/>
              </a:spcBef>
              <a:defRPr b="1"/>
            </a:pPr>
            <a:r>
              <a:t>Navigation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term associated with global navigation or sub-navigation or set of links at the top, side or footer of a web page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Responsive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 – webpage that adjusts in dimensions based on the device and screen size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SEO </a:t>
            </a:r>
            <a:r>
              <a:rPr b="0"/>
              <a:t>–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Search Engine Optimization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URL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 – Uniform Resource Locator</a:t>
            </a:r>
            <a:endParaRPr b="0">
              <a:latin typeface="Calibri Light"/>
              <a:ea typeface="Calibri Light"/>
              <a:cs typeface="Calibri Light"/>
              <a:sym typeface="Calibri Light"/>
            </a:endParaRPr>
          </a:p>
          <a:p>
            <a:pPr>
              <a:spcBef>
                <a:spcPts val="1600"/>
              </a:spcBef>
              <a:defRPr b="1"/>
            </a:pPr>
            <a:r>
              <a:t>Vector</a:t>
            </a:r>
            <a:r>
              <a:rPr b="0"/>
              <a:t> </a:t>
            </a:r>
            <a:r>
              <a:rPr b="0">
                <a:latin typeface="Calibri Light"/>
                <a:ea typeface="Calibri Light"/>
                <a:cs typeface="Calibri Light"/>
                <a:sym typeface="Calibri Light"/>
              </a:rPr>
              <a:t>– graphics or visuals that include geometric shapes</a:t>
            </a:r>
          </a:p>
        </p:txBody>
      </p:sp>
      <p:sp>
        <p:nvSpPr>
          <p:cNvPr id="172" name="Rectangle 1"/>
          <p:cNvSpPr txBox="1"/>
          <p:nvPr/>
        </p:nvSpPr>
        <p:spPr>
          <a:xfrm>
            <a:off x="1157026" y="860813"/>
            <a:ext cx="2944010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90000"/>
              </a:lnSpc>
              <a:defRPr b="1" sz="4000"/>
            </a:lvl1pPr>
          </a:lstStyle>
          <a:p>
            <a:pPr/>
            <a:r>
              <a:t>Web Jargon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9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