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839787" y="2057400"/>
            <a:ext cx="3932239"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13"/>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724900" y="365125"/>
            <a:ext cx="2628900" cy="5811838"/>
          </a:xfrm>
          <a:prstGeom prst="rect">
            <a:avLst/>
          </a:prstGeom>
        </p:spPr>
        <p:txBody>
          <a:bodyPr/>
          <a:lstStyle/>
          <a:p>
            <a:pPr/>
            <a:r>
              <a:t>Title Text</a:t>
            </a:r>
          </a:p>
        </p:txBody>
      </p:sp>
      <p:sp>
        <p:nvSpPr>
          <p:cNvPr id="102" name="Body Level One…"/>
          <p:cNvSpPr txBox="1"/>
          <p:nvPr>
            <p:ph type="body" idx="1"/>
          </p:nvPr>
        </p:nvSpPr>
        <p:spPr>
          <a:xfrm>
            <a:off x="838200" y="365125"/>
            <a:ext cx="7734300" cy="58118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hyperlink" Target="https://www.usability.gov/how-to-and-tools/methods/usability-testing.html" TargetMode="Externa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www.ronsenconsulting.com/" TargetMode="External"/><Relationship Id="rId3" Type="http://schemas.openxmlformats.org/officeDocument/2006/relationships/image" Target="../media/image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Rectangle 3"/>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sp>
        <p:nvSpPr>
          <p:cNvPr id="113" name="TextBox 1"/>
          <p:cNvSpPr txBox="1"/>
          <p:nvPr/>
        </p:nvSpPr>
        <p:spPr>
          <a:xfrm>
            <a:off x="245660" y="2207103"/>
            <a:ext cx="11082943" cy="155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120" sz="9600">
                <a:solidFill>
                  <a:srgbClr val="FFFFFF"/>
                </a:solidFill>
                <a:latin typeface="Franklin Gothic Demi Cond"/>
                <a:ea typeface="Franklin Gothic Demi Cond"/>
                <a:cs typeface="Franklin Gothic Demi Cond"/>
                <a:sym typeface="Franklin Gothic Demi Cond"/>
              </a:defRPr>
            </a:lvl1pPr>
          </a:lstStyle>
          <a:p>
            <a:pPr/>
            <a:r>
              <a:t>USER RESEARCH</a:t>
            </a:r>
          </a:p>
        </p:txBody>
      </p:sp>
      <p:sp>
        <p:nvSpPr>
          <p:cNvPr id="114" name="Oval 8"/>
          <p:cNvSpPr/>
          <p:nvPr/>
        </p:nvSpPr>
        <p:spPr>
          <a:xfrm>
            <a:off x="286602" y="466818"/>
            <a:ext cx="764278" cy="764277"/>
          </a:xfrm>
          <a:prstGeom prst="ellipse">
            <a:avLst/>
          </a:prstGeom>
          <a:solidFill>
            <a:srgbClr val="981F32"/>
          </a:solidFill>
          <a:ln w="12700">
            <a:miter lim="400000"/>
          </a:ln>
        </p:spPr>
        <p:txBody>
          <a:bodyPr lIns="45719" rIns="45719" anchor="ctr"/>
          <a:lstStyle/>
          <a:p>
            <a:pPr algn="ctr">
              <a:defRPr>
                <a:solidFill>
                  <a:srgbClr val="FFFFFF"/>
                </a:solidFill>
              </a:defRPr>
            </a:pPr>
          </a:p>
        </p:txBody>
      </p:sp>
      <p:sp>
        <p:nvSpPr>
          <p:cNvPr id="115" name="TextBox 11"/>
          <p:cNvSpPr txBox="1"/>
          <p:nvPr/>
        </p:nvSpPr>
        <p:spPr>
          <a:xfrm>
            <a:off x="286603" y="5889838"/>
            <a:ext cx="3583302"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solidFill>
                  <a:srgbClr val="FFFFFF"/>
                </a:solidFill>
                <a:latin typeface="Franklin Gothic Medium Cond"/>
                <a:ea typeface="Franklin Gothic Medium Cond"/>
                <a:cs typeface="Franklin Gothic Medium Cond"/>
                <a:sym typeface="Franklin Gothic Medium Cond"/>
              </a:defRPr>
            </a:pPr>
            <a:r>
              <a:t>CHELSEA NEWMAN, MS</a:t>
            </a:r>
          </a:p>
          <a:p>
            <a:pPr>
              <a:defRPr b="1">
                <a:solidFill>
                  <a:srgbClr val="FFFFFF"/>
                </a:solidFill>
                <a:latin typeface="Franklin Gothic Medium Cond"/>
                <a:ea typeface="Franklin Gothic Medium Cond"/>
                <a:cs typeface="Franklin Gothic Medium Cond"/>
                <a:sym typeface="Franklin Gothic Medium Cond"/>
              </a:defRPr>
            </a:pPr>
            <a:r>
              <a:t>Clinical Assistant Professor</a:t>
            </a:r>
          </a:p>
          <a:p>
            <a:pPr>
              <a:defRPr b="1">
                <a:solidFill>
                  <a:srgbClr val="FFFFFF"/>
                </a:solidFill>
                <a:latin typeface="Franklin Gothic Medium Cond"/>
                <a:ea typeface="Franklin Gothic Medium Cond"/>
                <a:cs typeface="Franklin Gothic Medium Cond"/>
                <a:sym typeface="Franklin Gothic Medium Cond"/>
              </a:defRPr>
            </a:pPr>
            <a:r>
              <a:t>(PPT by Rebecca Cooney)</a:t>
            </a:r>
          </a:p>
        </p:txBody>
      </p:sp>
      <p:sp>
        <p:nvSpPr>
          <p:cNvPr id="116" name="TextBox 5"/>
          <p:cNvSpPr txBox="1"/>
          <p:nvPr/>
        </p:nvSpPr>
        <p:spPr>
          <a:xfrm>
            <a:off x="354842" y="3515152"/>
            <a:ext cx="8303122" cy="95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120" sz="2800">
                <a:solidFill>
                  <a:srgbClr val="FFFFFF"/>
                </a:solidFill>
                <a:latin typeface="Franklin Gothic Demi Cond"/>
                <a:ea typeface="Franklin Gothic Demi Cond"/>
                <a:cs typeface="Franklin Gothic Demi Cond"/>
                <a:sym typeface="Franklin Gothic Demi Cond"/>
              </a:defRPr>
            </a:lvl1pPr>
          </a:lstStyle>
          <a:p>
            <a:pPr/>
            <a:r>
              <a:t>Understanding how users interpret and use products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8" name="Picture 5" descr="Picture 5"/>
          <p:cNvPicPr>
            <a:picLocks noChangeAspect="1"/>
          </p:cNvPicPr>
          <p:nvPr/>
        </p:nvPicPr>
        <p:blipFill>
          <a:blip r:embed="rId2">
            <a:extLst/>
          </a:blip>
          <a:stretch>
            <a:fillRect/>
          </a:stretch>
        </p:blipFill>
        <p:spPr>
          <a:xfrm>
            <a:off x="662168" y="2139888"/>
            <a:ext cx="326534" cy="360459"/>
          </a:xfrm>
          <a:prstGeom prst="rect">
            <a:avLst/>
          </a:prstGeom>
          <a:ln w="12700">
            <a:miter lim="400000"/>
          </a:ln>
        </p:spPr>
      </p:pic>
      <p:sp>
        <p:nvSpPr>
          <p:cNvPr id="119" name="Rectangle 1"/>
          <p:cNvSpPr txBox="1"/>
          <p:nvPr>
            <p:ph type="title"/>
          </p:nvPr>
        </p:nvSpPr>
        <p:spPr>
          <a:xfrm>
            <a:off x="662168" y="1455724"/>
            <a:ext cx="8863970" cy="534749"/>
          </a:xfrm>
          <a:prstGeom prst="rect">
            <a:avLst/>
          </a:prstGeom>
        </p:spPr>
        <p:txBody>
          <a:bodyPr/>
          <a:lstStyle>
            <a:lvl1pPr defTabSz="685800">
              <a:defRPr b="1" sz="3000">
                <a:latin typeface="+mj-lt"/>
                <a:ea typeface="+mj-ea"/>
                <a:cs typeface="+mj-cs"/>
                <a:sym typeface="Calibri"/>
              </a:defRPr>
            </a:lvl1pPr>
          </a:lstStyle>
          <a:p>
            <a:pPr/>
            <a:r>
              <a:t>User Research vs. Market Research</a:t>
            </a:r>
          </a:p>
        </p:txBody>
      </p:sp>
      <p:sp>
        <p:nvSpPr>
          <p:cNvPr id="120" name="Rectangle 2"/>
          <p:cNvSpPr txBox="1"/>
          <p:nvPr/>
        </p:nvSpPr>
        <p:spPr>
          <a:xfrm>
            <a:off x="931078" y="2320118"/>
            <a:ext cx="4582619" cy="222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latin typeface="Calibri Light"/>
                <a:ea typeface="Calibri Light"/>
                <a:cs typeface="Calibri Light"/>
                <a:sym typeface="Calibri Light"/>
              </a:defRPr>
            </a:pPr>
            <a:r>
              <a:t>User research focuses on understanding user behaviors, needs, and motivations through observation techniques, task analysis, and other feedback methodologies. </a:t>
            </a:r>
          </a:p>
          <a:p>
            <a:pPr>
              <a:defRPr sz="2000">
                <a:latin typeface="Calibri Light"/>
                <a:ea typeface="Calibri Light"/>
                <a:cs typeface="Calibri Light"/>
                <a:sym typeface="Calibri Light"/>
              </a:defRPr>
            </a:pPr>
          </a:p>
          <a:p>
            <a:pPr algn="r">
              <a:defRPr sz="2000">
                <a:latin typeface="Calibri Light"/>
                <a:ea typeface="Calibri Light"/>
                <a:cs typeface="Calibri Light"/>
                <a:sym typeface="Calibri Light"/>
              </a:defRPr>
            </a:pPr>
            <a:r>
              <a:t>-usability.gov</a:t>
            </a:r>
          </a:p>
        </p:txBody>
      </p:sp>
      <p:sp>
        <p:nvSpPr>
          <p:cNvPr id="121" name="Rectangle 4"/>
          <p:cNvSpPr txBox="1"/>
          <p:nvPr/>
        </p:nvSpPr>
        <p:spPr>
          <a:xfrm>
            <a:off x="5923129" y="2320118"/>
            <a:ext cx="4995081" cy="3749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latin typeface="Calibri Light"/>
                <a:ea typeface="Calibri Light"/>
                <a:cs typeface="Calibri Light"/>
                <a:sym typeface="Calibri Light"/>
              </a:defRPr>
            </a:pPr>
            <a:r>
              <a:t>The process of gathering, analyzing and interpreting information about a market, about a product or service to be offered for sale in that market, and about the past, present and potential customers for the product or service; research into the characteristics, spending habits, location and needs of your business's target market, the industry as a whole, and the particular competitors you face.</a:t>
            </a:r>
          </a:p>
          <a:p>
            <a:pPr>
              <a:defRPr sz="2000">
                <a:latin typeface="Calibri Light"/>
                <a:ea typeface="Calibri Light"/>
                <a:cs typeface="Calibri Light"/>
                <a:sym typeface="Calibri Light"/>
              </a:defRPr>
            </a:pPr>
          </a:p>
          <a:p>
            <a:pPr algn="r">
              <a:defRPr sz="2000">
                <a:latin typeface="Calibri Light"/>
                <a:ea typeface="Calibri Light"/>
                <a:cs typeface="Calibri Light"/>
                <a:sym typeface="Calibri Light"/>
              </a:defRPr>
            </a:pPr>
            <a:r>
              <a:t>-entrepreneur.com </a:t>
            </a:r>
          </a:p>
        </p:txBody>
      </p:sp>
      <p:pic>
        <p:nvPicPr>
          <p:cNvPr id="122" name="Picture 6" descr="Picture 6"/>
          <p:cNvPicPr>
            <a:picLocks noChangeAspect="1"/>
          </p:cNvPicPr>
          <p:nvPr/>
        </p:nvPicPr>
        <p:blipFill>
          <a:blip r:embed="rId2">
            <a:extLst/>
          </a:blip>
          <a:stretch>
            <a:fillRect/>
          </a:stretch>
        </p:blipFill>
        <p:spPr>
          <a:xfrm>
            <a:off x="5619339" y="2139888"/>
            <a:ext cx="326534" cy="360459"/>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40" name="Diagram 4"/>
          <p:cNvGrpSpPr/>
          <p:nvPr/>
        </p:nvGrpSpPr>
        <p:grpSpPr>
          <a:xfrm>
            <a:off x="1235775" y="2208911"/>
            <a:ext cx="8813629" cy="2893714"/>
            <a:chOff x="0" y="0"/>
            <a:chExt cx="8813628" cy="2893712"/>
          </a:xfrm>
        </p:grpSpPr>
        <p:sp>
          <p:nvSpPr>
            <p:cNvPr id="124" name="Circle"/>
            <p:cNvSpPr/>
            <p:nvPr/>
          </p:nvSpPr>
          <p:spPr>
            <a:xfrm>
              <a:off x="6767498" y="423918"/>
              <a:ext cx="2046131" cy="2046235"/>
            </a:xfrm>
            <a:prstGeom prst="ellipse">
              <a:avLst/>
            </a:prstGeom>
            <a:solidFill>
              <a:srgbClr val="528CC0"/>
            </a:solidFill>
            <a:ln w="12700" cap="flat">
              <a:solidFill>
                <a:srgbClr val="FFFFFF"/>
              </a:solidFill>
              <a:prstDash val="solid"/>
              <a:miter lim="800000"/>
            </a:ln>
            <a:effectLst/>
          </p:spPr>
          <p:txBody>
            <a:bodyPr wrap="square" lIns="45719" tIns="45719" rIns="45719" bIns="45719" numCol="1" anchor="t">
              <a:noAutofit/>
            </a:bodyPr>
            <a:lstStyle/>
            <a:p>
              <a:pPr/>
            </a:p>
          </p:txBody>
        </p:sp>
        <p:grpSp>
          <p:nvGrpSpPr>
            <p:cNvPr id="127" name="Group"/>
            <p:cNvGrpSpPr/>
            <p:nvPr/>
          </p:nvGrpSpPr>
          <p:grpSpPr>
            <a:xfrm>
              <a:off x="6835936" y="492138"/>
              <a:ext cx="1910131" cy="1909797"/>
              <a:chOff x="0" y="0"/>
              <a:chExt cx="1910130" cy="1909796"/>
            </a:xfrm>
          </p:grpSpPr>
          <p:sp>
            <p:nvSpPr>
              <p:cNvPr id="125" name="Circle"/>
              <p:cNvSpPr/>
              <p:nvPr/>
            </p:nvSpPr>
            <p:spPr>
              <a:xfrm>
                <a:off x="-1" y="-1"/>
                <a:ext cx="1910132" cy="1909798"/>
              </a:xfrm>
              <a:prstGeom prst="ellipse">
                <a:avLst/>
              </a:prstGeom>
              <a:solidFill>
                <a:srgbClr val="FFFFFF">
                  <a:alpha val="90000"/>
                </a:srgbClr>
              </a:solidFill>
              <a:ln w="12700" cap="flat">
                <a:solidFill>
                  <a:srgbClr val="528CC0"/>
                </a:solidFill>
                <a:prstDash val="solid"/>
                <a:miter lim="800000"/>
              </a:ln>
              <a:effectLst/>
            </p:spPr>
            <p:txBody>
              <a:bodyPr wrap="square" lIns="45719" tIns="45719" rIns="45719" bIns="45719" numCol="1" anchor="ctr">
                <a:noAutofit/>
              </a:bodyPr>
              <a:lstStyle/>
              <a:p>
                <a:pPr algn="ctr" defTabSz="1333500">
                  <a:lnSpc>
                    <a:spcPct val="90000"/>
                  </a:lnSpc>
                  <a:spcBef>
                    <a:spcPts val="700"/>
                  </a:spcBef>
                </a:pPr>
              </a:p>
            </p:txBody>
          </p:sp>
          <p:sp>
            <p:nvSpPr>
              <p:cNvPr id="126" name="Evaluate"/>
              <p:cNvSpPr txBox="1"/>
              <p:nvPr/>
            </p:nvSpPr>
            <p:spPr>
              <a:xfrm>
                <a:off x="272875" y="482457"/>
                <a:ext cx="1364380" cy="9448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1333500">
                  <a:lnSpc>
                    <a:spcPct val="90000"/>
                  </a:lnSpc>
                  <a:spcBef>
                    <a:spcPts val="1200"/>
                  </a:spcBef>
                  <a:defRPr sz="3000">
                    <a:latin typeface="Calibri Light"/>
                    <a:ea typeface="Calibri Light"/>
                    <a:cs typeface="Calibri Light"/>
                    <a:sym typeface="Calibri Light"/>
                  </a:defRPr>
                </a:lvl1pPr>
              </a:lstStyle>
              <a:p>
                <a:pPr/>
                <a:r>
                  <a:t>Evaluate</a:t>
                </a:r>
              </a:p>
            </p:txBody>
          </p:sp>
        </p:grpSp>
        <p:sp>
          <p:nvSpPr>
            <p:cNvPr id="128" name="Shape"/>
            <p:cNvSpPr/>
            <p:nvPr/>
          </p:nvSpPr>
          <p:spPr>
            <a:xfrm rot="2700000">
              <a:off x="4644137" y="423774"/>
              <a:ext cx="2046165" cy="20461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6D9DCC"/>
            </a:solidFill>
            <a:ln w="12700" cap="flat">
              <a:solidFill>
                <a:srgbClr val="FFFFFF"/>
              </a:solidFill>
              <a:prstDash val="solid"/>
              <a:miter lim="800000"/>
            </a:ln>
            <a:effectLst/>
          </p:spPr>
          <p:txBody>
            <a:bodyPr wrap="square" lIns="45719" tIns="45719" rIns="45719" bIns="45719" numCol="1" anchor="t">
              <a:noAutofit/>
            </a:bodyPr>
            <a:lstStyle/>
            <a:p>
              <a:pPr/>
            </a:p>
          </p:txBody>
        </p:sp>
        <p:grpSp>
          <p:nvGrpSpPr>
            <p:cNvPr id="131" name="Group"/>
            <p:cNvGrpSpPr/>
            <p:nvPr/>
          </p:nvGrpSpPr>
          <p:grpSpPr>
            <a:xfrm>
              <a:off x="4721368" y="492138"/>
              <a:ext cx="1910131" cy="1909797"/>
              <a:chOff x="0" y="0"/>
              <a:chExt cx="1910130" cy="1909796"/>
            </a:xfrm>
          </p:grpSpPr>
          <p:sp>
            <p:nvSpPr>
              <p:cNvPr id="129" name="Circle"/>
              <p:cNvSpPr/>
              <p:nvPr/>
            </p:nvSpPr>
            <p:spPr>
              <a:xfrm>
                <a:off x="-1" y="-1"/>
                <a:ext cx="1910132" cy="1909798"/>
              </a:xfrm>
              <a:prstGeom prst="ellipse">
                <a:avLst/>
              </a:prstGeom>
              <a:solidFill>
                <a:srgbClr val="FFFFFF">
                  <a:alpha val="90000"/>
                </a:srgbClr>
              </a:solidFill>
              <a:ln w="12700" cap="flat">
                <a:solidFill>
                  <a:srgbClr val="6D9DCC"/>
                </a:solidFill>
                <a:prstDash val="solid"/>
                <a:miter lim="800000"/>
              </a:ln>
              <a:effectLst/>
            </p:spPr>
            <p:txBody>
              <a:bodyPr wrap="square" lIns="45719" tIns="45719" rIns="45719" bIns="45719" numCol="1" anchor="ctr">
                <a:noAutofit/>
              </a:bodyPr>
              <a:lstStyle/>
              <a:p>
                <a:pPr algn="ctr" defTabSz="1333500">
                  <a:lnSpc>
                    <a:spcPct val="90000"/>
                  </a:lnSpc>
                  <a:spcBef>
                    <a:spcPts val="700"/>
                  </a:spcBef>
                </a:pPr>
              </a:p>
            </p:txBody>
          </p:sp>
          <p:sp>
            <p:nvSpPr>
              <p:cNvPr id="130" name="Refine"/>
              <p:cNvSpPr txBox="1"/>
              <p:nvPr/>
            </p:nvSpPr>
            <p:spPr>
              <a:xfrm>
                <a:off x="272874" y="688196"/>
                <a:ext cx="1364380" cy="533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1333500">
                  <a:lnSpc>
                    <a:spcPct val="90000"/>
                  </a:lnSpc>
                  <a:spcBef>
                    <a:spcPts val="1200"/>
                  </a:spcBef>
                  <a:defRPr sz="3000">
                    <a:latin typeface="Calibri Light"/>
                    <a:ea typeface="Calibri Light"/>
                    <a:cs typeface="Calibri Light"/>
                    <a:sym typeface="Calibri Light"/>
                  </a:defRPr>
                </a:lvl1pPr>
              </a:lstStyle>
              <a:p>
                <a:pPr/>
                <a:r>
                  <a:t>Refine</a:t>
                </a:r>
              </a:p>
            </p:txBody>
          </p:sp>
        </p:grpSp>
        <p:sp>
          <p:nvSpPr>
            <p:cNvPr id="132" name="Shape"/>
            <p:cNvSpPr/>
            <p:nvPr/>
          </p:nvSpPr>
          <p:spPr>
            <a:xfrm rot="2700000">
              <a:off x="2538343" y="423774"/>
              <a:ext cx="2046165" cy="20461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89AED8"/>
            </a:solidFill>
            <a:ln w="12700" cap="flat">
              <a:solidFill>
                <a:srgbClr val="FFFFFF"/>
              </a:solidFill>
              <a:prstDash val="solid"/>
              <a:miter lim="800000"/>
            </a:ln>
            <a:effectLst/>
          </p:spPr>
          <p:txBody>
            <a:bodyPr wrap="square" lIns="45719" tIns="45719" rIns="45719" bIns="45719" numCol="1" anchor="t">
              <a:noAutofit/>
            </a:bodyPr>
            <a:lstStyle/>
            <a:p>
              <a:pPr/>
            </a:p>
          </p:txBody>
        </p:sp>
        <p:grpSp>
          <p:nvGrpSpPr>
            <p:cNvPr id="135" name="Group"/>
            <p:cNvGrpSpPr/>
            <p:nvPr/>
          </p:nvGrpSpPr>
          <p:grpSpPr>
            <a:xfrm>
              <a:off x="2606799" y="492138"/>
              <a:ext cx="1910131" cy="1909797"/>
              <a:chOff x="0" y="0"/>
              <a:chExt cx="1910130" cy="1909796"/>
            </a:xfrm>
          </p:grpSpPr>
          <p:sp>
            <p:nvSpPr>
              <p:cNvPr id="133" name="Circle"/>
              <p:cNvSpPr/>
              <p:nvPr/>
            </p:nvSpPr>
            <p:spPr>
              <a:xfrm>
                <a:off x="-1" y="-1"/>
                <a:ext cx="1910132" cy="1909798"/>
              </a:xfrm>
              <a:prstGeom prst="ellipse">
                <a:avLst/>
              </a:prstGeom>
              <a:solidFill>
                <a:srgbClr val="FFFFFF">
                  <a:alpha val="90000"/>
                </a:srgbClr>
              </a:solidFill>
              <a:ln w="12700" cap="flat">
                <a:solidFill>
                  <a:srgbClr val="89AED8"/>
                </a:solidFill>
                <a:prstDash val="solid"/>
                <a:miter lim="800000"/>
              </a:ln>
              <a:effectLst/>
            </p:spPr>
            <p:txBody>
              <a:bodyPr wrap="square" lIns="45719" tIns="45719" rIns="45719" bIns="45719" numCol="1" anchor="ctr">
                <a:noAutofit/>
              </a:bodyPr>
              <a:lstStyle/>
              <a:p>
                <a:pPr algn="ctr" defTabSz="1333500">
                  <a:lnSpc>
                    <a:spcPct val="90000"/>
                  </a:lnSpc>
                  <a:spcBef>
                    <a:spcPts val="700"/>
                  </a:spcBef>
                </a:pPr>
              </a:p>
            </p:txBody>
          </p:sp>
          <p:sp>
            <p:nvSpPr>
              <p:cNvPr id="134" name="Design"/>
              <p:cNvSpPr txBox="1"/>
              <p:nvPr/>
            </p:nvSpPr>
            <p:spPr>
              <a:xfrm>
                <a:off x="272875" y="688196"/>
                <a:ext cx="1364381" cy="533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1333500">
                  <a:lnSpc>
                    <a:spcPct val="90000"/>
                  </a:lnSpc>
                  <a:spcBef>
                    <a:spcPts val="1200"/>
                  </a:spcBef>
                  <a:defRPr sz="3000">
                    <a:latin typeface="Calibri Light"/>
                    <a:ea typeface="Calibri Light"/>
                    <a:cs typeface="Calibri Light"/>
                    <a:sym typeface="Calibri Light"/>
                  </a:defRPr>
                </a:lvl1pPr>
              </a:lstStyle>
              <a:p>
                <a:pPr/>
                <a:r>
                  <a:t>Design</a:t>
                </a:r>
              </a:p>
            </p:txBody>
          </p:sp>
        </p:grpSp>
        <p:sp>
          <p:nvSpPr>
            <p:cNvPr id="136" name="Shape"/>
            <p:cNvSpPr/>
            <p:nvPr/>
          </p:nvSpPr>
          <p:spPr>
            <a:xfrm rot="2700000">
              <a:off x="423774" y="423774"/>
              <a:ext cx="2046165" cy="20461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A5C0E3"/>
            </a:solidFill>
            <a:ln w="12700" cap="flat">
              <a:solidFill>
                <a:srgbClr val="FFFFFF"/>
              </a:solidFill>
              <a:prstDash val="solid"/>
              <a:miter lim="800000"/>
            </a:ln>
            <a:effectLst/>
          </p:spPr>
          <p:txBody>
            <a:bodyPr wrap="square" lIns="45719" tIns="45719" rIns="45719" bIns="45719" numCol="1" anchor="t">
              <a:noAutofit/>
            </a:bodyPr>
            <a:lstStyle/>
            <a:p>
              <a:pPr/>
            </a:p>
          </p:txBody>
        </p:sp>
        <p:grpSp>
          <p:nvGrpSpPr>
            <p:cNvPr id="139" name="Group"/>
            <p:cNvGrpSpPr/>
            <p:nvPr/>
          </p:nvGrpSpPr>
          <p:grpSpPr>
            <a:xfrm>
              <a:off x="492231" y="492138"/>
              <a:ext cx="1910131" cy="1909797"/>
              <a:chOff x="0" y="0"/>
              <a:chExt cx="1910130" cy="1909796"/>
            </a:xfrm>
          </p:grpSpPr>
          <p:sp>
            <p:nvSpPr>
              <p:cNvPr id="137" name="Circle"/>
              <p:cNvSpPr/>
              <p:nvPr/>
            </p:nvSpPr>
            <p:spPr>
              <a:xfrm>
                <a:off x="-1" y="-1"/>
                <a:ext cx="1910132" cy="1909798"/>
              </a:xfrm>
              <a:prstGeom prst="ellipse">
                <a:avLst/>
              </a:prstGeom>
              <a:solidFill>
                <a:srgbClr val="FFFFFF">
                  <a:alpha val="90000"/>
                </a:srgbClr>
              </a:solidFill>
              <a:ln w="12700" cap="flat">
                <a:solidFill>
                  <a:srgbClr val="A5C0E3"/>
                </a:solidFill>
                <a:prstDash val="solid"/>
                <a:miter lim="800000"/>
              </a:ln>
              <a:effectLst/>
            </p:spPr>
            <p:txBody>
              <a:bodyPr wrap="square" lIns="45719" tIns="45719" rIns="45719" bIns="45719" numCol="1" anchor="ctr">
                <a:noAutofit/>
              </a:bodyPr>
              <a:lstStyle/>
              <a:p>
                <a:pPr algn="ctr" defTabSz="1333500">
                  <a:lnSpc>
                    <a:spcPct val="90000"/>
                  </a:lnSpc>
                  <a:spcBef>
                    <a:spcPts val="700"/>
                  </a:spcBef>
                </a:pPr>
              </a:p>
            </p:txBody>
          </p:sp>
          <p:sp>
            <p:nvSpPr>
              <p:cNvPr id="138" name="Explore"/>
              <p:cNvSpPr txBox="1"/>
              <p:nvPr/>
            </p:nvSpPr>
            <p:spPr>
              <a:xfrm>
                <a:off x="272875" y="688196"/>
                <a:ext cx="1364380" cy="533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1333500">
                  <a:lnSpc>
                    <a:spcPct val="90000"/>
                  </a:lnSpc>
                  <a:spcBef>
                    <a:spcPts val="1200"/>
                  </a:spcBef>
                  <a:defRPr sz="3000">
                    <a:latin typeface="Calibri Light"/>
                    <a:ea typeface="Calibri Light"/>
                    <a:cs typeface="Calibri Light"/>
                    <a:sym typeface="Calibri Light"/>
                  </a:defRPr>
                </a:lvl1pPr>
              </a:lstStyle>
              <a:p>
                <a:pPr/>
                <a:r>
                  <a:t>Explore</a:t>
                </a:r>
              </a:p>
            </p:txBody>
          </p:sp>
        </p:grpSp>
      </p:grpSp>
      <p:sp>
        <p:nvSpPr>
          <p:cNvPr id="141" name="Rectangle 1"/>
          <p:cNvSpPr txBox="1"/>
          <p:nvPr>
            <p:ph type="title"/>
          </p:nvPr>
        </p:nvSpPr>
        <p:spPr>
          <a:xfrm>
            <a:off x="1801503" y="1852432"/>
            <a:ext cx="7246961" cy="534748"/>
          </a:xfrm>
          <a:prstGeom prst="rect">
            <a:avLst/>
          </a:prstGeom>
        </p:spPr>
        <p:txBody>
          <a:bodyPr/>
          <a:lstStyle>
            <a:lvl1pPr defTabSz="685800">
              <a:defRPr b="1" sz="3000">
                <a:latin typeface="+mj-lt"/>
                <a:ea typeface="+mj-ea"/>
                <a:cs typeface="+mj-cs"/>
                <a:sym typeface="Calibri"/>
              </a:defRPr>
            </a:lvl1pPr>
          </a:lstStyle>
          <a:p>
            <a:pPr/>
            <a:r>
              <a:t>User Research Process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Rectangle 1"/>
          <p:cNvSpPr txBox="1"/>
          <p:nvPr>
            <p:ph type="title"/>
          </p:nvPr>
        </p:nvSpPr>
        <p:spPr>
          <a:xfrm>
            <a:off x="1501251" y="748144"/>
            <a:ext cx="7246961" cy="534748"/>
          </a:xfrm>
          <a:prstGeom prst="rect">
            <a:avLst/>
          </a:prstGeom>
        </p:spPr>
        <p:txBody>
          <a:bodyPr/>
          <a:lstStyle>
            <a:lvl1pPr defTabSz="685800">
              <a:defRPr b="1" sz="3000">
                <a:latin typeface="+mj-lt"/>
                <a:ea typeface="+mj-ea"/>
                <a:cs typeface="+mj-cs"/>
                <a:sym typeface="Calibri"/>
              </a:defRPr>
            </a:lvl1pPr>
          </a:lstStyle>
          <a:p>
            <a:pPr/>
            <a:r>
              <a:t>Tools Used in User Research</a:t>
            </a:r>
          </a:p>
        </p:txBody>
      </p:sp>
      <p:sp>
        <p:nvSpPr>
          <p:cNvPr id="144" name="Rectangle 5"/>
          <p:cNvSpPr txBox="1"/>
          <p:nvPr/>
        </p:nvSpPr>
        <p:spPr>
          <a:xfrm>
            <a:off x="1746912" y="1473959"/>
            <a:ext cx="7956647" cy="512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233363">
              <a:spcBef>
                <a:spcPts val="1200"/>
              </a:spcBef>
              <a:buSzPct val="100000"/>
              <a:buFont typeface="Arial"/>
              <a:buChar char="•"/>
              <a:defRPr sz="2000">
                <a:latin typeface="Calibri Light"/>
                <a:ea typeface="Calibri Light"/>
                <a:cs typeface="Calibri Light"/>
                <a:sym typeface="Calibri Light"/>
              </a:defRPr>
            </a:pPr>
            <a:r>
              <a:t>Kick off agenda (stakeholders engaged)</a:t>
            </a:r>
          </a:p>
          <a:p>
            <a:pPr marL="342900" indent="-233363">
              <a:spcBef>
                <a:spcPts val="1200"/>
              </a:spcBef>
              <a:buSzPct val="100000"/>
              <a:buFont typeface="Arial"/>
              <a:buChar char="•"/>
              <a:defRPr sz="2000">
                <a:latin typeface="Calibri Light"/>
                <a:ea typeface="Calibri Light"/>
                <a:cs typeface="Calibri Light"/>
                <a:sym typeface="Calibri Light"/>
              </a:defRPr>
            </a:pPr>
            <a:r>
              <a:t>Research plan (full collaboration and contribution by stakeholders)</a:t>
            </a:r>
          </a:p>
          <a:p>
            <a:pPr marL="342900" indent="-233363">
              <a:spcBef>
                <a:spcPts val="1200"/>
              </a:spcBef>
              <a:buSzPct val="100000"/>
              <a:buFont typeface="Arial"/>
              <a:buChar char="•"/>
              <a:defRPr sz="2000">
                <a:latin typeface="Calibri Light"/>
                <a:ea typeface="Calibri Light"/>
                <a:cs typeface="Calibri Light"/>
                <a:sym typeface="Calibri Light"/>
              </a:defRPr>
            </a:pPr>
            <a:r>
              <a:t>Solicitation (seeking input from solicitation)</a:t>
            </a:r>
          </a:p>
          <a:p>
            <a:pPr marL="342900" indent="-233363">
              <a:spcBef>
                <a:spcPts val="1200"/>
              </a:spcBef>
              <a:buSzPct val="100000"/>
              <a:buFont typeface="Arial"/>
              <a:buChar char="•"/>
              <a:defRPr sz="2000">
                <a:latin typeface="Calibri Light"/>
                <a:ea typeface="Calibri Light"/>
                <a:cs typeface="Calibri Light"/>
                <a:sym typeface="Calibri Light"/>
              </a:defRPr>
            </a:pPr>
            <a:r>
              <a:t>Screener</a:t>
            </a:r>
          </a:p>
          <a:p>
            <a:pPr marL="342900" indent="-233363">
              <a:spcBef>
                <a:spcPts val="1200"/>
              </a:spcBef>
              <a:buSzPct val="100000"/>
              <a:buFont typeface="Arial"/>
              <a:buChar char="•"/>
              <a:defRPr sz="2000">
                <a:latin typeface="Calibri Light"/>
                <a:ea typeface="Calibri Light"/>
                <a:cs typeface="Calibri Light"/>
                <a:sym typeface="Calibri Light"/>
              </a:defRPr>
            </a:pPr>
            <a:r>
              <a:t>Schedule</a:t>
            </a:r>
          </a:p>
          <a:p>
            <a:pPr marL="342900" indent="-233363">
              <a:spcBef>
                <a:spcPts val="1200"/>
              </a:spcBef>
              <a:buSzPct val="100000"/>
              <a:buFont typeface="Arial"/>
              <a:buChar char="•"/>
              <a:defRPr sz="2000">
                <a:latin typeface="Calibri Light"/>
                <a:ea typeface="Calibri Light"/>
                <a:cs typeface="Calibri Light"/>
                <a:sym typeface="Calibri Light"/>
              </a:defRPr>
            </a:pPr>
            <a:r>
              <a:t>Calendar invite (contains all logistics and instructions)</a:t>
            </a:r>
          </a:p>
          <a:p>
            <a:pPr marL="342900" indent="-233363">
              <a:spcBef>
                <a:spcPts val="1200"/>
              </a:spcBef>
              <a:buSzPct val="100000"/>
              <a:buFont typeface="Arial"/>
              <a:buChar char="•"/>
              <a:defRPr sz="2000">
                <a:latin typeface="Calibri Light"/>
                <a:ea typeface="Calibri Light"/>
                <a:cs typeface="Calibri Light"/>
                <a:sym typeface="Calibri Light"/>
              </a:defRPr>
            </a:pPr>
            <a:r>
              <a:t>Guide (common note taking strategy, use of color sheets or post-its, standardized formats for X,Y, Z)</a:t>
            </a:r>
          </a:p>
          <a:p>
            <a:pPr marL="342900" indent="-233363">
              <a:spcBef>
                <a:spcPts val="1200"/>
              </a:spcBef>
              <a:buSzPct val="100000"/>
              <a:buFont typeface="Arial"/>
              <a:buChar char="•"/>
              <a:defRPr sz="2000">
                <a:latin typeface="Calibri Light"/>
                <a:ea typeface="Calibri Light"/>
                <a:cs typeface="Calibri Light"/>
                <a:sym typeface="Calibri Light"/>
              </a:defRPr>
            </a:pPr>
            <a:r>
              <a:t>Shot list</a:t>
            </a:r>
          </a:p>
          <a:p>
            <a:pPr marL="342900" indent="-233363">
              <a:spcBef>
                <a:spcPts val="1200"/>
              </a:spcBef>
              <a:buSzPct val="100000"/>
              <a:buFont typeface="Arial"/>
              <a:buChar char="•"/>
              <a:defRPr sz="2000">
                <a:latin typeface="Calibri Light"/>
                <a:ea typeface="Calibri Light"/>
                <a:cs typeface="Calibri Light"/>
                <a:sym typeface="Calibri Light"/>
              </a:defRPr>
            </a:pPr>
            <a:r>
              <a:t>Interview notes template(s)</a:t>
            </a:r>
          </a:p>
          <a:p>
            <a:pPr marL="342900" indent="-233363">
              <a:spcBef>
                <a:spcPts val="1200"/>
              </a:spcBef>
              <a:buSzPct val="100000"/>
              <a:buFont typeface="Arial"/>
              <a:buChar char="•"/>
              <a:defRPr sz="2000">
                <a:latin typeface="Calibri Light"/>
                <a:ea typeface="Calibri Light"/>
                <a:cs typeface="Calibri Light"/>
                <a:sym typeface="Calibri Light"/>
              </a:defRPr>
            </a:pPr>
            <a:r>
              <a:t>Debrief sheets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Rectangle 1"/>
          <p:cNvSpPr txBox="1"/>
          <p:nvPr>
            <p:ph type="title"/>
          </p:nvPr>
        </p:nvSpPr>
        <p:spPr>
          <a:xfrm>
            <a:off x="1501251" y="748144"/>
            <a:ext cx="7246961" cy="534748"/>
          </a:xfrm>
          <a:prstGeom prst="rect">
            <a:avLst/>
          </a:prstGeom>
        </p:spPr>
        <p:txBody>
          <a:bodyPr/>
          <a:lstStyle>
            <a:lvl1pPr defTabSz="685800">
              <a:defRPr b="1" sz="3000">
                <a:latin typeface="+mj-lt"/>
                <a:ea typeface="+mj-ea"/>
                <a:cs typeface="+mj-cs"/>
                <a:sym typeface="Calibri"/>
              </a:defRPr>
            </a:lvl1pPr>
          </a:lstStyle>
          <a:p>
            <a:pPr/>
            <a:r>
              <a:t>Usability Testing</a:t>
            </a:r>
          </a:p>
        </p:txBody>
      </p:sp>
      <p:sp>
        <p:nvSpPr>
          <p:cNvPr id="147" name="Rectangle 5"/>
          <p:cNvSpPr txBox="1"/>
          <p:nvPr/>
        </p:nvSpPr>
        <p:spPr>
          <a:xfrm>
            <a:off x="2183640" y="1433016"/>
            <a:ext cx="7492622" cy="512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200"/>
              </a:spcBef>
              <a:defRPr sz="2000">
                <a:latin typeface="Calibri Light"/>
                <a:ea typeface="Calibri Light"/>
                <a:cs typeface="Calibri Light"/>
                <a:sym typeface="Calibri Light"/>
              </a:defRPr>
            </a:pPr>
            <a:r>
              <a:t>Usability testing lets the design and development teams identify problems before they are coded. The earlier issues are identified and fixed, the less expensive the fixes will be in terms of both staff time and possible impact to the schedule.  During a usability test, you will:</a:t>
            </a:r>
          </a:p>
          <a:p>
            <a:pPr marL="682625" indent="-341313">
              <a:spcBef>
                <a:spcPts val="1200"/>
              </a:spcBef>
              <a:buSzPct val="100000"/>
              <a:buAutoNum type="arabicPeriod" startAt="1"/>
              <a:defRPr sz="2000">
                <a:latin typeface="Calibri Light"/>
                <a:ea typeface="Calibri Light"/>
                <a:cs typeface="Calibri Light"/>
                <a:sym typeface="Calibri Light"/>
              </a:defRPr>
            </a:pPr>
            <a:r>
              <a:t>Learn if participants are able to complete specified tasks successfully and</a:t>
            </a:r>
          </a:p>
          <a:p>
            <a:pPr marL="682625" indent="-341313">
              <a:spcBef>
                <a:spcPts val="1200"/>
              </a:spcBef>
              <a:buSzPct val="100000"/>
              <a:buAutoNum type="arabicPeriod" startAt="1"/>
              <a:defRPr sz="2000">
                <a:latin typeface="Calibri Light"/>
                <a:ea typeface="Calibri Light"/>
                <a:cs typeface="Calibri Light"/>
                <a:sym typeface="Calibri Light"/>
              </a:defRPr>
            </a:pPr>
            <a:r>
              <a:t>Identify how long it takes to complete specified tasks</a:t>
            </a:r>
          </a:p>
          <a:p>
            <a:pPr marL="682625" indent="-341313">
              <a:spcBef>
                <a:spcPts val="1200"/>
              </a:spcBef>
              <a:buSzPct val="100000"/>
              <a:buAutoNum type="arabicPeriod" startAt="1"/>
              <a:defRPr sz="2000">
                <a:latin typeface="Calibri Light"/>
                <a:ea typeface="Calibri Light"/>
                <a:cs typeface="Calibri Light"/>
                <a:sym typeface="Calibri Light"/>
              </a:defRPr>
            </a:pPr>
            <a:r>
              <a:t>Find out how satisfied participants are with your Web site or other product</a:t>
            </a:r>
          </a:p>
          <a:p>
            <a:pPr marL="682625" indent="-341313">
              <a:spcBef>
                <a:spcPts val="1200"/>
              </a:spcBef>
              <a:buSzPct val="100000"/>
              <a:buAutoNum type="arabicPeriod" startAt="1"/>
              <a:defRPr sz="2000">
                <a:latin typeface="Calibri Light"/>
                <a:ea typeface="Calibri Light"/>
                <a:cs typeface="Calibri Light"/>
                <a:sym typeface="Calibri Light"/>
              </a:defRPr>
            </a:pPr>
            <a:r>
              <a:t>Identify changes required to improve user performance and satisfaction</a:t>
            </a:r>
          </a:p>
          <a:p>
            <a:pPr marL="682625" indent="-341313">
              <a:spcBef>
                <a:spcPts val="1200"/>
              </a:spcBef>
              <a:buSzPct val="100000"/>
              <a:buAutoNum type="arabicPeriod" startAt="1"/>
              <a:defRPr sz="2000">
                <a:latin typeface="Calibri Light"/>
                <a:ea typeface="Calibri Light"/>
                <a:cs typeface="Calibri Light"/>
                <a:sym typeface="Calibri Light"/>
              </a:defRPr>
            </a:pPr>
            <a:r>
              <a:t>And analyze the performance to see if it meets your usability objectives</a:t>
            </a:r>
          </a:p>
        </p:txBody>
      </p:sp>
      <p:pic>
        <p:nvPicPr>
          <p:cNvPr id="148" name="Picture 3" descr="Picture 3"/>
          <p:cNvPicPr>
            <a:picLocks noChangeAspect="1"/>
          </p:cNvPicPr>
          <p:nvPr/>
        </p:nvPicPr>
        <p:blipFill>
          <a:blip r:embed="rId2">
            <a:extLst/>
          </a:blip>
          <a:stretch>
            <a:fillRect/>
          </a:stretch>
        </p:blipFill>
        <p:spPr>
          <a:xfrm>
            <a:off x="1857107" y="1433016"/>
            <a:ext cx="326534" cy="360459"/>
          </a:xfrm>
          <a:prstGeom prst="rect">
            <a:avLst/>
          </a:prstGeom>
          <a:ln w="12700">
            <a:miter lim="400000"/>
          </a:ln>
        </p:spPr>
      </p:pic>
      <p:sp>
        <p:nvSpPr>
          <p:cNvPr id="149" name="TextBox 1"/>
          <p:cNvSpPr txBox="1"/>
          <p:nvPr/>
        </p:nvSpPr>
        <p:spPr>
          <a:xfrm>
            <a:off x="9676262" y="6326663"/>
            <a:ext cx="2210938"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r">
              <a:defRPr sz="1200"/>
            </a:pPr>
            <a:r>
              <a:t>Source: </a:t>
            </a:r>
            <a:r>
              <a:rPr u="sng">
                <a:solidFill>
                  <a:srgbClr val="0563C1"/>
                </a:solidFill>
                <a:uFill>
                  <a:solidFill>
                    <a:srgbClr val="0563C1"/>
                  </a:solidFill>
                </a:uFill>
                <a:hlinkClick r:id="rId3" invalidUrl="" action="" tgtFrame="" tooltip="" history="1" highlightClick="0" endSnd="0"/>
              </a:rPr>
              <a:t>usability.gov</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Rectangle 1"/>
          <p:cNvSpPr txBox="1"/>
          <p:nvPr>
            <p:ph type="title"/>
          </p:nvPr>
        </p:nvSpPr>
        <p:spPr>
          <a:xfrm>
            <a:off x="1786596" y="1280158"/>
            <a:ext cx="4927686" cy="1282892"/>
          </a:xfrm>
          <a:prstGeom prst="rect">
            <a:avLst/>
          </a:prstGeom>
        </p:spPr>
        <p:txBody>
          <a:bodyPr/>
          <a:lstStyle>
            <a:lvl1pPr defTabSz="832104">
              <a:defRPr b="1" sz="3640">
                <a:latin typeface="+mj-lt"/>
                <a:ea typeface="+mj-ea"/>
                <a:cs typeface="+mj-cs"/>
                <a:sym typeface="Calibri"/>
              </a:defRPr>
            </a:lvl1pPr>
          </a:lstStyle>
          <a:p>
            <a:pPr/>
            <a:r>
              <a:t>Example User-Testing: Website Usability</a:t>
            </a:r>
          </a:p>
        </p:txBody>
      </p:sp>
      <p:sp>
        <p:nvSpPr>
          <p:cNvPr id="152" name="Rectangle 2"/>
          <p:cNvSpPr txBox="1"/>
          <p:nvPr/>
        </p:nvSpPr>
        <p:spPr>
          <a:xfrm>
            <a:off x="1786596" y="2425979"/>
            <a:ext cx="8398414" cy="34442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defRPr sz="2000">
                <a:latin typeface="Calibri Light"/>
                <a:ea typeface="Calibri Light"/>
                <a:cs typeface="Calibri Light"/>
                <a:sym typeface="Calibri Light"/>
              </a:defRPr>
            </a:pPr>
            <a:r>
              <a:t>This is a baseline usability test on the current Boise Center website. The purpose of this baseline test is to compare task completion rates on the current site with the to-be-redesigned website. </a:t>
            </a:r>
          </a:p>
          <a:p>
            <a:pPr>
              <a:defRPr sz="2000">
                <a:latin typeface="Calibri Light"/>
                <a:ea typeface="Calibri Light"/>
                <a:cs typeface="Calibri Light"/>
                <a:sym typeface="Calibri Light"/>
              </a:defRPr>
            </a:pPr>
          </a:p>
          <a:p>
            <a:pPr>
              <a:defRPr sz="2000" u="sng">
                <a:latin typeface="Calibri Light"/>
                <a:ea typeface="Calibri Light"/>
                <a:cs typeface="Calibri Light"/>
                <a:sym typeface="Calibri Light"/>
              </a:defRPr>
            </a:pPr>
            <a:r>
              <a:t>Testing plan:</a:t>
            </a:r>
          </a:p>
          <a:p>
            <a:pPr>
              <a:defRPr b="1" sz="2000"/>
            </a:pPr>
            <a:r>
              <a:t>Baseline test</a:t>
            </a:r>
            <a:r>
              <a:rPr b="0"/>
              <a:t>: </a:t>
            </a:r>
            <a:r>
              <a:rPr b="0">
                <a:latin typeface="Calibri Light"/>
                <a:ea typeface="Calibri Light"/>
                <a:cs typeface="Calibri Light"/>
                <a:sym typeface="Calibri Light"/>
              </a:rPr>
              <a:t>Task-based, focused on a number of students’ top goals, the goals of the Boise Center, and the top Boise Center student questions.</a:t>
            </a:r>
            <a:endParaRPr b="0">
              <a:latin typeface="Calibri Light"/>
              <a:ea typeface="Calibri Light"/>
              <a:cs typeface="Calibri Light"/>
              <a:sym typeface="Calibri Light"/>
            </a:endParaRPr>
          </a:p>
          <a:p>
            <a:pPr>
              <a:defRPr sz="2000">
                <a:latin typeface="Calibri Light"/>
                <a:ea typeface="Calibri Light"/>
                <a:cs typeface="Calibri Light"/>
                <a:sym typeface="Calibri Light"/>
              </a:defRPr>
            </a:pPr>
          </a:p>
          <a:p>
            <a:pPr>
              <a:defRPr b="1" sz="2000"/>
            </a:pPr>
            <a:r>
              <a:t>Final test: </a:t>
            </a:r>
            <a:r>
              <a:rPr b="0">
                <a:latin typeface="Calibri Light"/>
                <a:ea typeface="Calibri Light"/>
                <a:cs typeface="Calibri Light"/>
                <a:sym typeface="Calibri Light"/>
              </a:rPr>
              <a:t>Test completed site on the web after incorporating any prior feedback; use as comparison to baseline test.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Rectangle 5"/>
          <p:cNvSpPr/>
          <p:nvPr/>
        </p:nvSpPr>
        <p:spPr>
          <a:xfrm>
            <a:off x="0" y="0"/>
            <a:ext cx="12192000" cy="6858000"/>
          </a:xfrm>
          <a:prstGeom prst="rect">
            <a:avLst/>
          </a:prstGeom>
          <a:solidFill>
            <a:srgbClr val="DEEBF7"/>
          </a:solidFill>
          <a:ln w="12700">
            <a:miter lim="400000"/>
          </a:ln>
        </p:spPr>
        <p:txBody>
          <a:bodyPr lIns="45719" rIns="45719" anchor="ctr"/>
          <a:lstStyle/>
          <a:p>
            <a:pPr algn="ctr">
              <a:defRPr>
                <a:solidFill>
                  <a:srgbClr val="FFFFFF"/>
                </a:solidFill>
              </a:defRPr>
            </a:pPr>
          </a:p>
        </p:txBody>
      </p:sp>
      <p:sp>
        <p:nvSpPr>
          <p:cNvPr id="155" name="TextBox 4"/>
          <p:cNvSpPr txBox="1"/>
          <p:nvPr/>
        </p:nvSpPr>
        <p:spPr>
          <a:xfrm>
            <a:off x="2620370" y="3002508"/>
            <a:ext cx="6878472"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3600"/>
            </a:lvl1pPr>
          </a:lstStyle>
          <a:p>
            <a:pPr/>
            <a:r>
              <a:t>Other Types of User Research</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7" name="Rectangle 4"/>
          <p:cNvSpPr txBox="1"/>
          <p:nvPr/>
        </p:nvSpPr>
        <p:spPr>
          <a:xfrm>
            <a:off x="1041778" y="762336"/>
            <a:ext cx="7433483"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300"/>
              </a:spcBef>
              <a:defRPr b="1" sz="3600"/>
            </a:lvl1pPr>
          </a:lstStyle>
          <a:p>
            <a:pPr/>
            <a:r>
              <a:t>Types of User Research Studies</a:t>
            </a:r>
          </a:p>
        </p:txBody>
      </p:sp>
      <p:sp>
        <p:nvSpPr>
          <p:cNvPr id="158" name="Rectangle 5"/>
          <p:cNvSpPr txBox="1"/>
          <p:nvPr/>
        </p:nvSpPr>
        <p:spPr>
          <a:xfrm>
            <a:off x="1041778" y="1575206"/>
            <a:ext cx="4826760" cy="4726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800"/>
              </a:spcBef>
              <a:defRPr b="1"/>
            </a:pPr>
            <a:r>
              <a:t>Usability Studies: </a:t>
            </a:r>
            <a:r>
              <a:rPr b="0">
                <a:latin typeface="Calibri Light"/>
                <a:ea typeface="Calibri Light"/>
                <a:cs typeface="Calibri Light"/>
                <a:sym typeface="Calibri Light"/>
              </a:rPr>
              <a:t>evaluate existing products and services by providing direct input from users interacting with it. Focus is on ease of use.</a:t>
            </a:r>
            <a:endParaRPr b="0">
              <a:latin typeface="Calibri Light"/>
              <a:ea typeface="Calibri Light"/>
              <a:cs typeface="Calibri Light"/>
              <a:sym typeface="Calibri Light"/>
            </a:endParaRPr>
          </a:p>
          <a:p>
            <a:pPr>
              <a:spcBef>
                <a:spcPts val="1800"/>
              </a:spcBef>
              <a:defRPr b="1"/>
            </a:pPr>
            <a:r>
              <a:t>Ethnographic Field Studies</a:t>
            </a:r>
            <a:r>
              <a:rPr b="0">
                <a:latin typeface="Calibri Light"/>
                <a:ea typeface="Calibri Light"/>
                <a:cs typeface="Calibri Light"/>
                <a:sym typeface="Calibri Light"/>
              </a:rPr>
              <a:t>: Researchers immerse themselves in people’s live, culture, and/or environment to understand the thoughts and </a:t>
            </a:r>
            <a:r>
              <a:rPr b="0"/>
              <a:t>behaviors of the topic in it’s natural context.</a:t>
            </a:r>
            <a:endParaRPr b="0"/>
          </a:p>
          <a:p>
            <a:pPr>
              <a:spcBef>
                <a:spcPts val="1800"/>
              </a:spcBef>
              <a:defRPr b="1"/>
            </a:pPr>
            <a:r>
              <a:t>Participator Design: </a:t>
            </a:r>
            <a:r>
              <a:rPr b="0">
                <a:latin typeface="Calibri Light"/>
                <a:ea typeface="Calibri Light"/>
                <a:cs typeface="Calibri Light"/>
                <a:sym typeface="Calibri Light"/>
              </a:rPr>
              <a:t>Researchers and a product’s costumers or users collaborate in the design process together to ‘co-design’ solutions together to better inform how designers and product managers should focus their time and efforts</a:t>
            </a:r>
          </a:p>
        </p:txBody>
      </p:sp>
      <p:sp>
        <p:nvSpPr>
          <p:cNvPr id="159" name="Rectangle 6"/>
          <p:cNvSpPr txBox="1"/>
          <p:nvPr/>
        </p:nvSpPr>
        <p:spPr>
          <a:xfrm>
            <a:off x="6195069" y="1575206"/>
            <a:ext cx="4967787" cy="446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800"/>
              </a:spcBef>
              <a:defRPr b="1"/>
            </a:pPr>
            <a:r>
              <a:t>Diary Studies: </a:t>
            </a:r>
            <a:r>
              <a:rPr b="0">
                <a:latin typeface="Calibri Light"/>
                <a:ea typeface="Calibri Light"/>
                <a:cs typeface="Calibri Light"/>
                <a:sym typeface="Calibri Light"/>
              </a:rPr>
              <a:t>Collect information over a long period with the same participants. Typically users self-record and report on their activities with, or attitudes about the topic at regular intervals</a:t>
            </a:r>
            <a:endParaRPr b="0">
              <a:latin typeface="Calibri Light"/>
              <a:ea typeface="Calibri Light"/>
              <a:cs typeface="Calibri Light"/>
              <a:sym typeface="Calibri Light"/>
            </a:endParaRPr>
          </a:p>
          <a:p>
            <a:pPr>
              <a:spcBef>
                <a:spcPts val="1800"/>
              </a:spcBef>
              <a:defRPr b="1"/>
            </a:pPr>
            <a:r>
              <a:t>Card Sorting</a:t>
            </a:r>
            <a:r>
              <a:rPr b="0">
                <a:latin typeface="Calibri Light"/>
                <a:ea typeface="Calibri Light"/>
                <a:cs typeface="Calibri Light"/>
                <a:sym typeface="Calibri Light"/>
              </a:rPr>
              <a:t>: Participants ‘sort’ topics into groups that make sense to them. The results uncover how they organize their thinking which is instrumental in creating an intuitive information architecture</a:t>
            </a:r>
            <a:endParaRPr b="0">
              <a:latin typeface="Calibri Light"/>
              <a:ea typeface="Calibri Light"/>
              <a:cs typeface="Calibri Light"/>
              <a:sym typeface="Calibri Light"/>
            </a:endParaRPr>
          </a:p>
          <a:p>
            <a:pPr>
              <a:spcBef>
                <a:spcPts val="1800"/>
              </a:spcBef>
              <a:defRPr b="1"/>
            </a:pPr>
            <a:r>
              <a:t>Click Testing: </a:t>
            </a:r>
            <a:r>
              <a:rPr b="0">
                <a:latin typeface="Calibri Light"/>
                <a:ea typeface="Calibri Light"/>
                <a:cs typeface="Calibri Light"/>
                <a:sym typeface="Calibri Light"/>
              </a:rPr>
              <a:t>Collect information on where user’s would ‘first look’ (or click) to find or do something. They’re helpful to evaluate navigation and linking structure effectiveness.</a:t>
            </a:r>
          </a:p>
        </p:txBody>
      </p:sp>
      <p:sp>
        <p:nvSpPr>
          <p:cNvPr id="160" name="TextBox 7"/>
          <p:cNvSpPr txBox="1"/>
          <p:nvPr/>
        </p:nvSpPr>
        <p:spPr>
          <a:xfrm>
            <a:off x="7492618" y="6286546"/>
            <a:ext cx="4271749"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r">
              <a:defRPr sz="1200"/>
            </a:pPr>
            <a:r>
              <a:t>Source: Michelle Ronson, </a:t>
            </a:r>
            <a:r>
              <a:rPr u="sng">
                <a:solidFill>
                  <a:srgbClr val="0563C1"/>
                </a:solidFill>
                <a:uFill>
                  <a:solidFill>
                    <a:srgbClr val="0563C1"/>
                  </a:solidFill>
                </a:uFill>
                <a:hlinkClick r:id="rId2" invalidUrl="" action="" tgtFrame="" tooltip="" history="1" highlightClick="0" endSnd="0"/>
              </a:rPr>
              <a:t>Ronson Consulting</a:t>
            </a:r>
          </a:p>
        </p:txBody>
      </p:sp>
      <p:pic>
        <p:nvPicPr>
          <p:cNvPr id="161" name="Picture 8" descr="Picture 8"/>
          <p:cNvPicPr>
            <a:picLocks noChangeAspect="1"/>
          </p:cNvPicPr>
          <p:nvPr/>
        </p:nvPicPr>
        <p:blipFill>
          <a:blip r:embed="rId3">
            <a:extLst/>
          </a:blip>
          <a:stretch>
            <a:fillRect/>
          </a:stretch>
        </p:blipFill>
        <p:spPr>
          <a:xfrm>
            <a:off x="715246" y="1535786"/>
            <a:ext cx="326534" cy="36045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 name="Rectangle 4"/>
          <p:cNvSpPr txBox="1"/>
          <p:nvPr/>
        </p:nvSpPr>
        <p:spPr>
          <a:xfrm>
            <a:off x="1187355" y="735042"/>
            <a:ext cx="8215953"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300"/>
              </a:spcBef>
              <a:defRPr b="1" sz="3600"/>
            </a:lvl1pPr>
          </a:lstStyle>
          <a:p>
            <a:pPr/>
            <a:r>
              <a:t>Other Types of User Research Studies</a:t>
            </a:r>
          </a:p>
        </p:txBody>
      </p:sp>
      <p:sp>
        <p:nvSpPr>
          <p:cNvPr id="164" name="Rectangle 5"/>
          <p:cNvSpPr txBox="1"/>
          <p:nvPr/>
        </p:nvSpPr>
        <p:spPr>
          <a:xfrm>
            <a:off x="1724168" y="1381372"/>
            <a:ext cx="9139450" cy="496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spcBef>
                <a:spcPts val="1200"/>
              </a:spcBef>
              <a:buSzPct val="100000"/>
              <a:buFont typeface="Symbol"/>
              <a:buChar char="·"/>
              <a:defRPr sz="2000">
                <a:latin typeface="Calibri Light"/>
                <a:ea typeface="Calibri Light"/>
                <a:cs typeface="Calibri Light"/>
                <a:sym typeface="Calibri Light"/>
              </a:defRPr>
            </a:pPr>
            <a:r>
              <a:t>Journey Mapping </a:t>
            </a:r>
          </a:p>
          <a:p>
            <a:pPr marL="342900" indent="-342900">
              <a:spcBef>
                <a:spcPts val="1200"/>
              </a:spcBef>
              <a:buSzPct val="100000"/>
              <a:buFont typeface="Symbol"/>
              <a:buChar char="·"/>
              <a:defRPr sz="2000">
                <a:latin typeface="Calibri Light"/>
                <a:ea typeface="Calibri Light"/>
                <a:cs typeface="Calibri Light"/>
                <a:sym typeface="Calibri Light"/>
              </a:defRPr>
            </a:pPr>
            <a:r>
              <a:t>Co-Designing </a:t>
            </a:r>
          </a:p>
          <a:p>
            <a:pPr marL="342900" indent="-342900">
              <a:spcBef>
                <a:spcPts val="1200"/>
              </a:spcBef>
              <a:buSzPct val="100000"/>
              <a:buFont typeface="Symbol"/>
              <a:buChar char="·"/>
              <a:defRPr sz="2000">
                <a:latin typeface="Calibri Light"/>
                <a:ea typeface="Calibri Light"/>
                <a:cs typeface="Calibri Light"/>
                <a:sym typeface="Calibri Light"/>
              </a:defRPr>
            </a:pPr>
            <a:r>
              <a:t>Prototypes</a:t>
            </a:r>
          </a:p>
          <a:p>
            <a:pPr marL="342900" indent="-342900">
              <a:spcBef>
                <a:spcPts val="1200"/>
              </a:spcBef>
              <a:buSzPct val="100000"/>
              <a:buFont typeface="Symbol"/>
              <a:buChar char="·"/>
              <a:defRPr sz="2000">
                <a:latin typeface="Calibri Light"/>
                <a:ea typeface="Calibri Light"/>
                <a:cs typeface="Calibri Light"/>
                <a:sym typeface="Calibri Light"/>
              </a:defRPr>
            </a:pPr>
            <a:r>
              <a:t>Generative Workshops</a:t>
            </a:r>
          </a:p>
          <a:p>
            <a:pPr marL="342900" indent="-342900">
              <a:spcBef>
                <a:spcPts val="1200"/>
              </a:spcBef>
              <a:buSzPct val="100000"/>
              <a:buFont typeface="Symbol"/>
              <a:buChar char="·"/>
              <a:defRPr sz="2000">
                <a:latin typeface="Calibri Light"/>
                <a:ea typeface="Calibri Light"/>
                <a:cs typeface="Calibri Light"/>
                <a:sym typeface="Calibri Light"/>
              </a:defRPr>
            </a:pPr>
            <a:r>
              <a:t>Stakeholder Mapping</a:t>
            </a:r>
          </a:p>
          <a:p>
            <a:pPr marL="342900" indent="-342900">
              <a:spcBef>
                <a:spcPts val="1200"/>
              </a:spcBef>
              <a:buSzPct val="100000"/>
              <a:buFont typeface="Symbol"/>
              <a:buChar char="·"/>
              <a:defRPr sz="2000">
                <a:latin typeface="Calibri Light"/>
                <a:ea typeface="Calibri Light"/>
                <a:cs typeface="Calibri Light"/>
                <a:sym typeface="Calibri Light"/>
              </a:defRPr>
            </a:pPr>
            <a:r>
              <a:t>Card Sort – evaluative</a:t>
            </a:r>
          </a:p>
          <a:p>
            <a:pPr marL="342900" indent="-342900">
              <a:spcBef>
                <a:spcPts val="1200"/>
              </a:spcBef>
              <a:buSzPct val="100000"/>
              <a:buFont typeface="Symbol"/>
              <a:buChar char="·"/>
              <a:defRPr sz="2000">
                <a:latin typeface="Calibri Light"/>
                <a:ea typeface="Calibri Light"/>
                <a:cs typeface="Calibri Light"/>
                <a:sym typeface="Calibri Light"/>
              </a:defRPr>
            </a:pPr>
            <a:r>
              <a:t>Online Diary Study</a:t>
            </a:r>
          </a:p>
          <a:p>
            <a:pPr marL="342900" indent="-342900">
              <a:spcBef>
                <a:spcPts val="1200"/>
              </a:spcBef>
              <a:buSzPct val="100000"/>
              <a:buFont typeface="Symbol"/>
              <a:buChar char="·"/>
              <a:defRPr sz="2000">
                <a:latin typeface="Calibri Light"/>
                <a:ea typeface="Calibri Light"/>
                <a:cs typeface="Calibri Light"/>
                <a:sym typeface="Calibri Light"/>
              </a:defRPr>
            </a:pPr>
            <a:r>
              <a:t>Interactive Prototypes – evaluative (using tools such as Sketch or Adobe XD)</a:t>
            </a:r>
          </a:p>
          <a:p>
            <a:pPr marL="342900" indent="-342900">
              <a:spcBef>
                <a:spcPts val="1200"/>
              </a:spcBef>
              <a:buSzPct val="100000"/>
              <a:buFont typeface="Symbol"/>
              <a:buChar char="·"/>
              <a:defRPr sz="2000">
                <a:latin typeface="Calibri Light"/>
                <a:ea typeface="Calibri Light"/>
                <a:cs typeface="Calibri Light"/>
                <a:sym typeface="Calibri Light"/>
              </a:defRPr>
            </a:pPr>
            <a:r>
              <a:t>Live Mobile Web – evaluative</a:t>
            </a:r>
          </a:p>
          <a:p>
            <a:pPr marL="342900" indent="-342900">
              <a:spcBef>
                <a:spcPts val="1200"/>
              </a:spcBef>
              <a:buSzPct val="100000"/>
              <a:buFont typeface="Symbol"/>
              <a:buChar char="·"/>
              <a:defRPr sz="2000">
                <a:latin typeface="Calibri Light"/>
                <a:ea typeface="Calibri Light"/>
                <a:cs typeface="Calibri Light"/>
                <a:sym typeface="Calibri Light"/>
              </a:defRPr>
            </a:pPr>
            <a:r>
              <a:t>Live Website – evaluative</a:t>
            </a:r>
          </a:p>
          <a:p>
            <a:pPr marL="342900" indent="-342900">
              <a:spcBef>
                <a:spcPts val="1200"/>
              </a:spcBef>
              <a:buSzPct val="100000"/>
              <a:buFont typeface="Symbol"/>
              <a:buChar char="·"/>
              <a:defRPr sz="2000">
                <a:latin typeface="Calibri Light"/>
                <a:ea typeface="Calibri Light"/>
                <a:cs typeface="Calibri Light"/>
                <a:sym typeface="Calibri Light"/>
              </a:defRPr>
            </a:pPr>
            <a:r>
              <a:t>Prototype + Live App - evaluative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