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b="def" i="def"/>
      <a:tcStyle>
        <a:tcBdr/>
        <a:fill>
          <a:solidFill>
            <a:srgbClr val="E9EFF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hape 109"/>
          <p:cNvSpPr/>
          <p:nvPr>
            <p:ph type="sldImg"/>
          </p:nvPr>
        </p:nvSpPr>
        <p:spPr>
          <a:xfrm>
            <a:off x="1143000" y="685800"/>
            <a:ext cx="4572000" cy="3429000"/>
          </a:xfrm>
          <a:prstGeom prst="rect">
            <a:avLst/>
          </a:prstGeom>
        </p:spPr>
        <p:txBody>
          <a:bodyPr/>
          <a:lstStyle/>
          <a:p>
            <a:pPr/>
          </a:p>
        </p:txBody>
      </p:sp>
      <p:sp>
        <p:nvSpPr>
          <p:cNvPr id="110" name="Shape 1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13"/>
          </p:nvPr>
        </p:nvSpPr>
        <p:spPr>
          <a:xfrm>
            <a:off x="6172200" y="1681163"/>
            <a:ext cx="5183188" cy="823913"/>
          </a:xfrm>
          <a:prstGeom prst="rect">
            <a:avLst/>
          </a:prstGeom>
        </p:spPr>
        <p:txBody>
          <a:bodyPr anchor="b"/>
          <a:lstStyle/>
          <a:p>
            <a:pPr marL="0" indent="0">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13"/>
          </p:nvPr>
        </p:nvSpPr>
        <p:spPr>
          <a:xfrm>
            <a:off x="839787" y="2057400"/>
            <a:ext cx="3932239" cy="3811588"/>
          </a:xfrm>
          <a:prstGeom prst="rect">
            <a:avLst/>
          </a:prstGeom>
        </p:spPr>
        <p:txBody>
          <a:bodyPr/>
          <a:lstStyle/>
          <a:p>
            <a:pPr marL="0" indent="0">
              <a:buSzTx/>
              <a:buFontTx/>
              <a:buNone/>
              <a:defRPr sz="16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83" name="Picture Placeholder 2"/>
          <p:cNvSpPr/>
          <p:nvPr>
            <p:ph type="pic" sz="half" idx="13"/>
          </p:nvPr>
        </p:nvSpPr>
        <p:spPr>
          <a:xfrm>
            <a:off x="5183187" y="987425"/>
            <a:ext cx="6172201" cy="4873625"/>
          </a:xfrm>
          <a:prstGeom prst="rect">
            <a:avLst/>
          </a:prstGeom>
        </p:spPr>
        <p:txBody>
          <a:bodyPr lIns="91439" rIns="91439">
            <a:noAutofit/>
          </a:bodyPr>
          <a:lstStyle/>
          <a:p>
            <a:pPr/>
          </a:p>
        </p:txBody>
      </p:sp>
      <p:sp>
        <p:nvSpPr>
          <p:cNvPr id="84"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92" name="Title Text"/>
          <p:cNvSpPr txBox="1"/>
          <p:nvPr>
            <p:ph type="title"/>
          </p:nvPr>
        </p:nvSpPr>
        <p:spPr>
          <a:prstGeom prst="rect">
            <a:avLst/>
          </a:prstGeom>
        </p:spPr>
        <p:txBody>
          <a:bodyPr/>
          <a:lstStyle/>
          <a:p>
            <a:pPr/>
            <a:r>
              <a:t>Title Text</a:t>
            </a:r>
          </a:p>
        </p:txBody>
      </p:sp>
      <p:sp>
        <p:nvSpPr>
          <p:cNvPr id="9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101" name="Title Text"/>
          <p:cNvSpPr txBox="1"/>
          <p:nvPr>
            <p:ph type="title"/>
          </p:nvPr>
        </p:nvSpPr>
        <p:spPr>
          <a:xfrm>
            <a:off x="8724900" y="365125"/>
            <a:ext cx="2628900" cy="5811838"/>
          </a:xfrm>
          <a:prstGeom prst="rect">
            <a:avLst/>
          </a:prstGeom>
        </p:spPr>
        <p:txBody>
          <a:bodyPr/>
          <a:lstStyle/>
          <a:p>
            <a:pPr/>
            <a:r>
              <a:t>Title Text</a:t>
            </a:r>
          </a:p>
        </p:txBody>
      </p:sp>
      <p:sp>
        <p:nvSpPr>
          <p:cNvPr id="102" name="Body Level One…"/>
          <p:cNvSpPr txBox="1"/>
          <p:nvPr>
            <p:ph type="body" idx="1"/>
          </p:nvPr>
        </p:nvSpPr>
        <p:spPr>
          <a:xfrm>
            <a:off x="838200" y="365125"/>
            <a:ext cx="7734300" cy="58118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9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blog.hostbaby.com/2013/05/10-ways-to-improve-your-website-by-creating-a-web-experience/" TargetMode="Externa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2" name="Rectangle 3"/>
          <p:cNvSpPr/>
          <p:nvPr/>
        </p:nvSpPr>
        <p:spPr>
          <a:xfrm>
            <a:off x="0" y="0"/>
            <a:ext cx="12192000" cy="6858000"/>
          </a:xfrm>
          <a:prstGeom prst="rect">
            <a:avLst/>
          </a:prstGeom>
          <a:solidFill>
            <a:srgbClr val="000000"/>
          </a:solidFill>
          <a:ln w="12700">
            <a:miter lim="400000"/>
          </a:ln>
        </p:spPr>
        <p:txBody>
          <a:bodyPr lIns="45719" rIns="45719" anchor="ctr"/>
          <a:lstStyle/>
          <a:p>
            <a:pPr algn="ctr">
              <a:defRPr>
                <a:solidFill>
                  <a:srgbClr val="FFFFFF"/>
                </a:solidFill>
              </a:defRPr>
            </a:pPr>
          </a:p>
        </p:txBody>
      </p:sp>
      <p:sp>
        <p:nvSpPr>
          <p:cNvPr id="113" name="TextBox 1"/>
          <p:cNvSpPr txBox="1"/>
          <p:nvPr/>
        </p:nvSpPr>
        <p:spPr>
          <a:xfrm>
            <a:off x="286602" y="2166160"/>
            <a:ext cx="10898130" cy="1551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pc="120" sz="9600">
                <a:solidFill>
                  <a:srgbClr val="FFFFFF"/>
                </a:solidFill>
                <a:latin typeface="Franklin Gothic Demi Cond"/>
                <a:ea typeface="Franklin Gothic Demi Cond"/>
                <a:cs typeface="Franklin Gothic Demi Cond"/>
                <a:sym typeface="Franklin Gothic Demi Cond"/>
              </a:defRPr>
            </a:lvl1pPr>
          </a:lstStyle>
          <a:p>
            <a:pPr/>
            <a:r>
              <a:t>USABILITY AND </a:t>
            </a:r>
          </a:p>
        </p:txBody>
      </p:sp>
      <p:sp>
        <p:nvSpPr>
          <p:cNvPr id="114" name="Oval 8"/>
          <p:cNvSpPr/>
          <p:nvPr/>
        </p:nvSpPr>
        <p:spPr>
          <a:xfrm>
            <a:off x="286602" y="466818"/>
            <a:ext cx="764278" cy="764277"/>
          </a:xfrm>
          <a:prstGeom prst="ellipse">
            <a:avLst/>
          </a:prstGeom>
          <a:solidFill>
            <a:srgbClr val="981F32"/>
          </a:solidFill>
          <a:ln w="12700">
            <a:miter lim="400000"/>
          </a:ln>
        </p:spPr>
        <p:txBody>
          <a:bodyPr lIns="45719" rIns="45719" anchor="ctr"/>
          <a:lstStyle/>
          <a:p>
            <a:pPr algn="ctr">
              <a:defRPr>
                <a:solidFill>
                  <a:srgbClr val="FFFFFF"/>
                </a:solidFill>
              </a:defRPr>
            </a:pPr>
          </a:p>
        </p:txBody>
      </p:sp>
      <p:sp>
        <p:nvSpPr>
          <p:cNvPr id="115" name="TextBox 11"/>
          <p:cNvSpPr txBox="1"/>
          <p:nvPr/>
        </p:nvSpPr>
        <p:spPr>
          <a:xfrm>
            <a:off x="286603" y="5889838"/>
            <a:ext cx="4095915" cy="929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a:solidFill>
                  <a:srgbClr val="FFFFFF"/>
                </a:solidFill>
                <a:latin typeface="Franklin Gothic Medium Cond"/>
                <a:ea typeface="Franklin Gothic Medium Cond"/>
                <a:cs typeface="Franklin Gothic Medium Cond"/>
                <a:sym typeface="Franklin Gothic Medium Cond"/>
              </a:defRPr>
            </a:pPr>
            <a:r>
              <a:t>CHELSEA NEWMAN, MS</a:t>
            </a:r>
          </a:p>
          <a:p>
            <a:pPr>
              <a:defRPr b="1">
                <a:solidFill>
                  <a:srgbClr val="FFFFFF"/>
                </a:solidFill>
                <a:latin typeface="Franklin Gothic Medium Cond"/>
                <a:ea typeface="Franklin Gothic Medium Cond"/>
                <a:cs typeface="Franklin Gothic Medium Cond"/>
                <a:sym typeface="Franklin Gothic Medium Cond"/>
              </a:defRPr>
            </a:pPr>
            <a:r>
              <a:t>Clinical Assistant Professor</a:t>
            </a:r>
          </a:p>
          <a:p>
            <a:pPr>
              <a:defRPr b="1">
                <a:solidFill>
                  <a:srgbClr val="FFFFFF"/>
                </a:solidFill>
                <a:latin typeface="Franklin Gothic Medium Cond"/>
                <a:ea typeface="Franklin Gothic Medium Cond"/>
                <a:cs typeface="Franklin Gothic Medium Cond"/>
                <a:sym typeface="Franklin Gothic Medium Cond"/>
              </a:defRPr>
            </a:pPr>
            <a:r>
              <a:t>(PPT by Rebecca Cooney)</a:t>
            </a:r>
          </a:p>
        </p:txBody>
      </p:sp>
      <p:sp>
        <p:nvSpPr>
          <p:cNvPr id="116" name="TextBox 5"/>
          <p:cNvSpPr txBox="1"/>
          <p:nvPr/>
        </p:nvSpPr>
        <p:spPr>
          <a:xfrm>
            <a:off x="294969" y="3296572"/>
            <a:ext cx="10433754" cy="980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pc="120" sz="5800">
                <a:solidFill>
                  <a:srgbClr val="FFFFFF"/>
                </a:solidFill>
                <a:latin typeface="Franklin Gothic Demi Cond"/>
                <a:ea typeface="Franklin Gothic Demi Cond"/>
                <a:cs typeface="Franklin Gothic Demi Cond"/>
                <a:sym typeface="Franklin Gothic Demi Cond"/>
              </a:defRPr>
            </a:lvl1pPr>
          </a:lstStyle>
          <a:p>
            <a:pPr/>
            <a:r>
              <a:t>USER-CENTERED DESIGN</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8" name="Rectangle 3"/>
          <p:cNvSpPr txBox="1"/>
          <p:nvPr/>
        </p:nvSpPr>
        <p:spPr>
          <a:xfrm>
            <a:off x="2450391" y="2559513"/>
            <a:ext cx="6857384" cy="3723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2800">
                <a:latin typeface="Calibri Light"/>
                <a:ea typeface="Calibri Light"/>
                <a:cs typeface="Calibri Light"/>
                <a:sym typeface="Calibri Light"/>
              </a:defRPr>
            </a:pPr>
            <a:r>
              <a:t>Look at the statistics: Women make 85 percent of all buying decisions – that’s $25 billion of purchasing power. All of a sudden, we’re a really hot demographic – and we don’t buy the same way that men do.</a:t>
            </a:r>
          </a:p>
          <a:p>
            <a:pPr algn="ctr">
              <a:defRPr sz="2800">
                <a:latin typeface="Calibri Light"/>
                <a:ea typeface="Calibri Light"/>
                <a:cs typeface="Calibri Light"/>
                <a:sym typeface="Calibri Light"/>
              </a:defRPr>
            </a:pPr>
          </a:p>
          <a:p>
            <a:pPr algn="ctr">
              <a:defRPr sz="2000">
                <a:latin typeface="Calibri Light"/>
                <a:ea typeface="Calibri Light"/>
                <a:cs typeface="Calibri Light"/>
                <a:sym typeface="Calibri Light"/>
              </a:defRPr>
            </a:pPr>
            <a:r>
              <a:t>Karan Eriksson, CEO, Women In Technology International (WITI)</a:t>
            </a:r>
          </a:p>
        </p:txBody>
      </p:sp>
      <p:sp>
        <p:nvSpPr>
          <p:cNvPr id="119" name="Left Bracket 5"/>
          <p:cNvSpPr/>
          <p:nvPr/>
        </p:nvSpPr>
        <p:spPr>
          <a:xfrm rot="5400000">
            <a:off x="5931405" y="-1975120"/>
            <a:ext cx="160867" cy="812041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9671" y="21600"/>
                  <a:pt x="0" y="21584"/>
                  <a:pt x="0" y="21564"/>
                </a:cubicBezTo>
                <a:lnTo>
                  <a:pt x="0" y="36"/>
                </a:lnTo>
                <a:cubicBezTo>
                  <a:pt x="0" y="16"/>
                  <a:pt x="9671" y="0"/>
                  <a:pt x="21600" y="0"/>
                </a:cubicBezTo>
              </a:path>
            </a:pathLst>
          </a:custGeom>
          <a:ln w="38100">
            <a:solidFill>
              <a:srgbClr val="BFBFBF"/>
            </a:solidFill>
            <a:miter/>
          </a:ln>
        </p:spPr>
        <p:txBody>
          <a:bodyPr lIns="45719" rIns="45719" anchor="ctr"/>
          <a:lstStyle/>
          <a:p>
            <a:pPr algn="ctr"/>
          </a:p>
        </p:txBody>
      </p:sp>
      <p:sp>
        <p:nvSpPr>
          <p:cNvPr id="120" name="Rectangle 6"/>
          <p:cNvSpPr/>
          <p:nvPr/>
        </p:nvSpPr>
        <p:spPr>
          <a:xfrm>
            <a:off x="5247566" y="1881824"/>
            <a:ext cx="1221477" cy="283699"/>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121" name="TextBox 4"/>
          <p:cNvSpPr txBox="1"/>
          <p:nvPr/>
        </p:nvSpPr>
        <p:spPr>
          <a:xfrm>
            <a:off x="5247566" y="641446"/>
            <a:ext cx="1665028" cy="3736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3900">
                <a:solidFill>
                  <a:srgbClr val="BFBFBF"/>
                </a:solidFill>
                <a:latin typeface="Franklin Gothic Medium Cond"/>
                <a:ea typeface="Franklin Gothic Medium Cond"/>
                <a:cs typeface="Franklin Gothic Medium Cond"/>
                <a:sym typeface="Franklin Gothic Medium Cond"/>
              </a:defRPr>
            </a:lvl1pPr>
          </a:lstStyle>
          <a:p>
            <a:pPr/>
            <a:r>
              <a:t>“</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3" name="Rectangle 1"/>
          <p:cNvSpPr txBox="1"/>
          <p:nvPr>
            <p:ph type="title"/>
          </p:nvPr>
        </p:nvSpPr>
        <p:spPr>
          <a:xfrm>
            <a:off x="931079" y="1633146"/>
            <a:ext cx="5953459" cy="534748"/>
          </a:xfrm>
          <a:prstGeom prst="rect">
            <a:avLst/>
          </a:prstGeom>
        </p:spPr>
        <p:txBody>
          <a:bodyPr/>
          <a:lstStyle>
            <a:lvl1pPr defTabSz="685800">
              <a:defRPr b="1" sz="3000">
                <a:latin typeface="+mj-lt"/>
                <a:ea typeface="+mj-ea"/>
                <a:cs typeface="+mj-cs"/>
                <a:sym typeface="Calibri"/>
              </a:defRPr>
            </a:lvl1pPr>
          </a:lstStyle>
          <a:p>
            <a:pPr/>
            <a:r>
              <a:t>Understanding site visitors</a:t>
            </a:r>
          </a:p>
        </p:txBody>
      </p:sp>
      <p:sp>
        <p:nvSpPr>
          <p:cNvPr id="124" name="TextBox 3"/>
          <p:cNvSpPr txBox="1"/>
          <p:nvPr/>
        </p:nvSpPr>
        <p:spPr>
          <a:xfrm>
            <a:off x="931079" y="2167892"/>
            <a:ext cx="6657077" cy="3444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600"/>
              </a:spcBef>
              <a:defRPr sz="2000">
                <a:latin typeface="Calibri Light"/>
                <a:ea typeface="Calibri Light"/>
                <a:cs typeface="Calibri Light"/>
                <a:sym typeface="Calibri Light"/>
              </a:defRPr>
            </a:pPr>
            <a:r>
              <a:t>As you get further in the planning and development of your website, you must consider how a typical  user will spend time on your site. </a:t>
            </a:r>
          </a:p>
          <a:p>
            <a:pPr marL="379413" indent="-269875">
              <a:spcBef>
                <a:spcPts val="1600"/>
              </a:spcBef>
              <a:buSzPct val="100000"/>
              <a:buFont typeface="Arial"/>
              <a:buChar char="•"/>
              <a:defRPr sz="2000">
                <a:latin typeface="Calibri Light"/>
                <a:ea typeface="Calibri Light"/>
                <a:cs typeface="Calibri Light"/>
                <a:sym typeface="Calibri Light"/>
              </a:defRPr>
            </a:pPr>
            <a:r>
              <a:t>What do you want them to do once they arrive at your landing page?</a:t>
            </a:r>
          </a:p>
          <a:p>
            <a:pPr marL="379413" indent="-269875">
              <a:spcBef>
                <a:spcPts val="1600"/>
              </a:spcBef>
              <a:buSzPct val="100000"/>
              <a:buFont typeface="Arial"/>
              <a:buChar char="•"/>
              <a:defRPr sz="2000">
                <a:latin typeface="Calibri Light"/>
                <a:ea typeface="Calibri Light"/>
                <a:cs typeface="Calibri Light"/>
                <a:sym typeface="Calibri Light"/>
              </a:defRPr>
            </a:pPr>
            <a:r>
              <a:t>What actions do you want them to take? </a:t>
            </a:r>
          </a:p>
          <a:p>
            <a:pPr marL="379413" indent="-269875">
              <a:spcBef>
                <a:spcPts val="1600"/>
              </a:spcBef>
              <a:buSzPct val="100000"/>
              <a:buFont typeface="Arial"/>
              <a:buChar char="•"/>
              <a:defRPr sz="2000">
                <a:latin typeface="Calibri Light"/>
                <a:ea typeface="Calibri Light"/>
                <a:cs typeface="Calibri Light"/>
                <a:sym typeface="Calibri Light"/>
              </a:defRPr>
            </a:pPr>
            <a:r>
              <a:t>What path are you hoping they follow from one page or feature to the next – and how can you influence that path?</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6" name="Rectangle 4"/>
          <p:cNvSpPr/>
          <p:nvPr/>
        </p:nvSpPr>
        <p:spPr>
          <a:xfrm>
            <a:off x="203200" y="1518920"/>
            <a:ext cx="11887200" cy="5161280"/>
          </a:xfrm>
          <a:prstGeom prst="rect">
            <a:avLst/>
          </a:prstGeom>
          <a:solidFill>
            <a:srgbClr val="FFFFFF"/>
          </a:solidFill>
          <a:ln w="12700">
            <a:miter lim="400000"/>
          </a:ln>
        </p:spPr>
        <p:txBody>
          <a:bodyPr lIns="45719" rIns="45719" anchor="ctr"/>
          <a:lstStyle/>
          <a:p>
            <a:pPr algn="ctr">
              <a:defRPr sz="2400">
                <a:solidFill>
                  <a:srgbClr val="FFFFFF"/>
                </a:solidFill>
              </a:defRPr>
            </a:pPr>
          </a:p>
        </p:txBody>
      </p:sp>
      <p:sp>
        <p:nvSpPr>
          <p:cNvPr id="127" name="Rectangle 1"/>
          <p:cNvSpPr txBox="1"/>
          <p:nvPr>
            <p:ph type="title"/>
          </p:nvPr>
        </p:nvSpPr>
        <p:spPr>
          <a:xfrm>
            <a:off x="949277" y="1368983"/>
            <a:ext cx="4438160" cy="682010"/>
          </a:xfrm>
          <a:prstGeom prst="rect">
            <a:avLst/>
          </a:prstGeom>
        </p:spPr>
        <p:txBody>
          <a:bodyPr/>
          <a:lstStyle>
            <a:lvl1pPr>
              <a:defRPr b="1" sz="4000">
                <a:latin typeface="+mj-lt"/>
                <a:ea typeface="+mj-ea"/>
                <a:cs typeface="+mj-cs"/>
                <a:sym typeface="Calibri"/>
              </a:defRPr>
            </a:lvl1pPr>
          </a:lstStyle>
          <a:p>
            <a:pPr/>
            <a:r>
              <a:t>User Path Analysis</a:t>
            </a:r>
          </a:p>
        </p:txBody>
      </p:sp>
      <p:sp>
        <p:nvSpPr>
          <p:cNvPr id="128" name="TextBox 2"/>
          <p:cNvSpPr txBox="1"/>
          <p:nvPr/>
        </p:nvSpPr>
        <p:spPr>
          <a:xfrm>
            <a:off x="949278" y="2082420"/>
            <a:ext cx="6707117" cy="4053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600"/>
              </a:spcBef>
              <a:defRPr sz="2000">
                <a:latin typeface="Calibri Light"/>
                <a:ea typeface="Calibri Light"/>
                <a:cs typeface="Calibri Light"/>
                <a:sym typeface="Calibri Light"/>
              </a:defRPr>
            </a:pPr>
            <a:r>
              <a:t>User path analysis is a way to determine the sequence of pages and sections within a website that a user follows as he or she navigates through pages and links. When structuring the desired user path, consider the following questions:</a:t>
            </a:r>
          </a:p>
          <a:p>
            <a:pPr marL="379413" indent="-147638">
              <a:spcBef>
                <a:spcPts val="1600"/>
              </a:spcBef>
              <a:buSzPct val="100000"/>
              <a:buFont typeface="Arial"/>
              <a:buChar char="•"/>
              <a:defRPr sz="2000">
                <a:latin typeface="Calibri Light"/>
                <a:ea typeface="Calibri Light"/>
                <a:cs typeface="Calibri Light"/>
                <a:sym typeface="Calibri Light"/>
              </a:defRPr>
            </a:pPr>
            <a:r>
              <a:t>What do you want users to do once they arrive on a page in your site?</a:t>
            </a:r>
          </a:p>
          <a:p>
            <a:pPr marL="379413" indent="-147638">
              <a:spcBef>
                <a:spcPts val="1600"/>
              </a:spcBef>
              <a:buSzPct val="100000"/>
              <a:buFont typeface="Arial"/>
              <a:buChar char="•"/>
              <a:defRPr sz="2000">
                <a:latin typeface="Calibri Light"/>
                <a:ea typeface="Calibri Light"/>
                <a:cs typeface="Calibri Light"/>
                <a:sym typeface="Calibri Light"/>
              </a:defRPr>
            </a:pPr>
            <a:r>
              <a:t>What actions do you want them to take? </a:t>
            </a:r>
          </a:p>
          <a:p>
            <a:pPr marL="379413" indent="-147638">
              <a:spcBef>
                <a:spcPts val="1600"/>
              </a:spcBef>
              <a:buSzPct val="100000"/>
              <a:buFont typeface="Arial"/>
              <a:buChar char="•"/>
              <a:defRPr sz="2000">
                <a:latin typeface="Calibri Light"/>
                <a:ea typeface="Calibri Light"/>
                <a:cs typeface="Calibri Light"/>
                <a:sym typeface="Calibri Light"/>
              </a:defRPr>
            </a:pPr>
            <a:r>
              <a:t>What path are you hoping they follow from one page or feature to the next – and how can you influence that path?</a:t>
            </a:r>
          </a:p>
        </p:txBody>
      </p:sp>
      <p:sp>
        <p:nvSpPr>
          <p:cNvPr id="129" name="TextBox 3"/>
          <p:cNvSpPr txBox="1"/>
          <p:nvPr/>
        </p:nvSpPr>
        <p:spPr>
          <a:xfrm>
            <a:off x="6494817" y="6403201"/>
            <a:ext cx="5384801" cy="269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r">
              <a:defRPr sz="1200">
                <a:latin typeface="Calibri Light"/>
                <a:ea typeface="Calibri Light"/>
                <a:cs typeface="Calibri Light"/>
                <a:sym typeface="Calibri Light"/>
              </a:defRPr>
            </a:pPr>
            <a:r>
              <a:t>Source: </a:t>
            </a:r>
            <a:r>
              <a:rPr u="sng">
                <a:solidFill>
                  <a:srgbClr val="0563C1"/>
                </a:solidFill>
                <a:uFill>
                  <a:solidFill>
                    <a:srgbClr val="0563C1"/>
                  </a:solidFill>
                </a:uFill>
                <a:hlinkClick r:id="rId2" invalidUrl="" action="" tgtFrame="" tooltip="" history="1" highlightClick="0" endSnd="0"/>
              </a:rPr>
              <a:t>Host Baby Blog </a:t>
            </a:r>
            <a:r>
              <a:t>– post by Chris Bolton</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1" name="Rectangle 1"/>
          <p:cNvSpPr txBox="1"/>
          <p:nvPr>
            <p:ph type="title"/>
          </p:nvPr>
        </p:nvSpPr>
        <p:spPr>
          <a:xfrm>
            <a:off x="338484" y="444690"/>
            <a:ext cx="3639405" cy="497007"/>
          </a:xfrm>
          <a:prstGeom prst="rect">
            <a:avLst/>
          </a:prstGeom>
        </p:spPr>
        <p:txBody>
          <a:bodyPr/>
          <a:lstStyle>
            <a:lvl1pPr defTabSz="640079">
              <a:defRPr b="1" sz="2800">
                <a:latin typeface="+mj-lt"/>
                <a:ea typeface="+mj-ea"/>
                <a:cs typeface="+mj-cs"/>
                <a:sym typeface="Calibri"/>
              </a:defRPr>
            </a:lvl1pPr>
          </a:lstStyle>
          <a:p>
            <a:pPr/>
            <a:r>
              <a:t>User Experience</a:t>
            </a:r>
          </a:p>
        </p:txBody>
      </p:sp>
      <p:grpSp>
        <p:nvGrpSpPr>
          <p:cNvPr id="164" name="Diagram 3"/>
          <p:cNvGrpSpPr/>
          <p:nvPr/>
        </p:nvGrpSpPr>
        <p:grpSpPr>
          <a:xfrm>
            <a:off x="3284263" y="445459"/>
            <a:ext cx="6327092" cy="6327091"/>
            <a:chOff x="0" y="0"/>
            <a:chExt cx="6327090" cy="6327090"/>
          </a:xfrm>
        </p:grpSpPr>
        <p:grpSp>
          <p:nvGrpSpPr>
            <p:cNvPr id="134" name="Group"/>
            <p:cNvGrpSpPr/>
            <p:nvPr/>
          </p:nvGrpSpPr>
          <p:grpSpPr>
            <a:xfrm>
              <a:off x="2520875" y="0"/>
              <a:ext cx="1285341" cy="1285341"/>
              <a:chOff x="0" y="0"/>
              <a:chExt cx="1285340" cy="1285340"/>
            </a:xfrm>
          </p:grpSpPr>
          <p:sp>
            <p:nvSpPr>
              <p:cNvPr id="132" name="Circle"/>
              <p:cNvSpPr/>
              <p:nvPr/>
            </p:nvSpPr>
            <p:spPr>
              <a:xfrm>
                <a:off x="-1" y="-1"/>
                <a:ext cx="1285342" cy="1285342"/>
              </a:xfrm>
              <a:prstGeom prst="ellipse">
                <a:avLst/>
              </a:pr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algn="ctr" defTabSz="577850">
                  <a:lnSpc>
                    <a:spcPct val="90000"/>
                  </a:lnSpc>
                  <a:spcBef>
                    <a:spcPts val="700"/>
                  </a:spcBef>
                  <a:defRPr>
                    <a:solidFill>
                      <a:srgbClr val="FFFFFF"/>
                    </a:solidFill>
                  </a:defRPr>
                </a:pPr>
              </a:p>
            </p:txBody>
          </p:sp>
          <p:sp>
            <p:nvSpPr>
              <p:cNvPr id="133" name="Content Strategy"/>
              <p:cNvSpPr txBox="1"/>
              <p:nvPr/>
            </p:nvSpPr>
            <p:spPr>
              <a:xfrm>
                <a:off x="188234" y="445184"/>
                <a:ext cx="908872" cy="3949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6509" tIns="16509" rIns="16509" bIns="16509" numCol="1" anchor="ctr">
                <a:spAutoFit/>
              </a:bodyPr>
              <a:lstStyle>
                <a:lvl1pPr algn="ctr" defTabSz="577850">
                  <a:lnSpc>
                    <a:spcPct val="90000"/>
                  </a:lnSpc>
                  <a:spcBef>
                    <a:spcPts val="500"/>
                  </a:spcBef>
                  <a:defRPr sz="1300">
                    <a:solidFill>
                      <a:srgbClr val="FFFFFF"/>
                    </a:solidFill>
                  </a:defRPr>
                </a:lvl1pPr>
              </a:lstStyle>
              <a:p>
                <a:pPr/>
                <a:r>
                  <a:t>Content Strategy</a:t>
                </a:r>
              </a:p>
            </p:txBody>
          </p:sp>
        </p:grpSp>
        <p:sp>
          <p:nvSpPr>
            <p:cNvPr id="135" name="Arrow"/>
            <p:cNvSpPr/>
            <p:nvPr/>
          </p:nvSpPr>
          <p:spPr>
            <a:xfrm rot="1350000">
              <a:off x="3875208" y="791245"/>
              <a:ext cx="341350" cy="433802"/>
            </a:xfrm>
            <a:prstGeom prst="rightArrow">
              <a:avLst>
                <a:gd name="adj1" fmla="val 60000"/>
                <a:gd name="adj2" fmla="val 50000"/>
              </a:avLst>
            </a:prstGeom>
            <a:solidFill>
              <a:srgbClr val="B4CAE7"/>
            </a:solidFill>
            <a:ln w="12700" cap="flat">
              <a:noFill/>
              <a:miter lim="400000"/>
            </a:ln>
            <a:effectLst/>
          </p:spPr>
          <p:txBody>
            <a:bodyPr wrap="square" lIns="45719" tIns="45719" rIns="45719" bIns="45719" numCol="1" anchor="ctr">
              <a:noAutofit/>
            </a:bodyPr>
            <a:lstStyle/>
            <a:p>
              <a:pPr algn="ctr" defTabSz="488950">
                <a:lnSpc>
                  <a:spcPct val="90000"/>
                </a:lnSpc>
                <a:spcBef>
                  <a:spcPts val="700"/>
                </a:spcBef>
                <a:defRPr sz="1100">
                  <a:solidFill>
                    <a:srgbClr val="FFFFFF"/>
                  </a:solidFill>
                </a:defRPr>
              </a:pPr>
            </a:p>
          </p:txBody>
        </p:sp>
        <p:grpSp>
          <p:nvGrpSpPr>
            <p:cNvPr id="138" name="Group"/>
            <p:cNvGrpSpPr/>
            <p:nvPr/>
          </p:nvGrpSpPr>
          <p:grpSpPr>
            <a:xfrm>
              <a:off x="4303403" y="738346"/>
              <a:ext cx="1285341" cy="1285342"/>
              <a:chOff x="0" y="0"/>
              <a:chExt cx="1285340" cy="1285340"/>
            </a:xfrm>
          </p:grpSpPr>
          <p:sp>
            <p:nvSpPr>
              <p:cNvPr id="136" name="Circle"/>
              <p:cNvSpPr/>
              <p:nvPr/>
            </p:nvSpPr>
            <p:spPr>
              <a:xfrm>
                <a:off x="-1" y="-1"/>
                <a:ext cx="1285342" cy="1285342"/>
              </a:xfrm>
              <a:prstGeom prst="ellipse">
                <a:avLst/>
              </a:pr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algn="ctr" defTabSz="577850">
                  <a:lnSpc>
                    <a:spcPct val="90000"/>
                  </a:lnSpc>
                  <a:spcBef>
                    <a:spcPts val="700"/>
                  </a:spcBef>
                  <a:defRPr>
                    <a:solidFill>
                      <a:srgbClr val="FFFFFF"/>
                    </a:solidFill>
                  </a:defRPr>
                </a:pPr>
              </a:p>
            </p:txBody>
          </p:sp>
          <p:sp>
            <p:nvSpPr>
              <p:cNvPr id="137" name="Interactive Design"/>
              <p:cNvSpPr txBox="1"/>
              <p:nvPr/>
            </p:nvSpPr>
            <p:spPr>
              <a:xfrm>
                <a:off x="188233" y="445184"/>
                <a:ext cx="908872" cy="3949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6509" tIns="16509" rIns="16509" bIns="16509" numCol="1" anchor="ctr">
                <a:spAutoFit/>
              </a:bodyPr>
              <a:lstStyle>
                <a:lvl1pPr algn="ctr" defTabSz="577850">
                  <a:lnSpc>
                    <a:spcPct val="90000"/>
                  </a:lnSpc>
                  <a:spcBef>
                    <a:spcPts val="500"/>
                  </a:spcBef>
                  <a:defRPr sz="1300">
                    <a:solidFill>
                      <a:srgbClr val="FFFFFF"/>
                    </a:solidFill>
                  </a:defRPr>
                </a:lvl1pPr>
              </a:lstStyle>
              <a:p>
                <a:pPr/>
                <a:r>
                  <a:t>Interactive Design</a:t>
                </a:r>
              </a:p>
            </p:txBody>
          </p:sp>
        </p:grpSp>
        <p:sp>
          <p:nvSpPr>
            <p:cNvPr id="139" name="Arrow"/>
            <p:cNvSpPr/>
            <p:nvPr/>
          </p:nvSpPr>
          <p:spPr>
            <a:xfrm rot="4050000">
              <a:off x="5140875" y="2046453"/>
              <a:ext cx="341350" cy="433802"/>
            </a:xfrm>
            <a:prstGeom prst="rightArrow">
              <a:avLst>
                <a:gd name="adj1" fmla="val 60000"/>
                <a:gd name="adj2" fmla="val 50000"/>
              </a:avLst>
            </a:prstGeom>
            <a:solidFill>
              <a:srgbClr val="B4CAE7"/>
            </a:solidFill>
            <a:ln w="12700" cap="flat">
              <a:noFill/>
              <a:miter lim="400000"/>
            </a:ln>
            <a:effectLst/>
          </p:spPr>
          <p:txBody>
            <a:bodyPr wrap="square" lIns="45719" tIns="45719" rIns="45719" bIns="45719" numCol="1" anchor="ctr">
              <a:noAutofit/>
            </a:bodyPr>
            <a:lstStyle/>
            <a:p>
              <a:pPr algn="ctr" defTabSz="488950">
                <a:lnSpc>
                  <a:spcPct val="90000"/>
                </a:lnSpc>
                <a:spcBef>
                  <a:spcPts val="700"/>
                </a:spcBef>
                <a:defRPr sz="1100">
                  <a:solidFill>
                    <a:srgbClr val="FFFFFF"/>
                  </a:solidFill>
                </a:defRPr>
              </a:pPr>
            </a:p>
          </p:txBody>
        </p:sp>
        <p:grpSp>
          <p:nvGrpSpPr>
            <p:cNvPr id="142" name="Group"/>
            <p:cNvGrpSpPr/>
            <p:nvPr/>
          </p:nvGrpSpPr>
          <p:grpSpPr>
            <a:xfrm>
              <a:off x="5041750" y="2520874"/>
              <a:ext cx="1285341" cy="1285342"/>
              <a:chOff x="0" y="0"/>
              <a:chExt cx="1285340" cy="1285340"/>
            </a:xfrm>
          </p:grpSpPr>
          <p:sp>
            <p:nvSpPr>
              <p:cNvPr id="140" name="Circle"/>
              <p:cNvSpPr/>
              <p:nvPr/>
            </p:nvSpPr>
            <p:spPr>
              <a:xfrm>
                <a:off x="-1" y="-1"/>
                <a:ext cx="1285342" cy="1285342"/>
              </a:xfrm>
              <a:prstGeom prst="ellipse">
                <a:avLst/>
              </a:pr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algn="ctr" defTabSz="577850">
                  <a:lnSpc>
                    <a:spcPct val="90000"/>
                  </a:lnSpc>
                  <a:spcBef>
                    <a:spcPts val="700"/>
                  </a:spcBef>
                  <a:defRPr>
                    <a:solidFill>
                      <a:srgbClr val="FFFFFF"/>
                    </a:solidFill>
                  </a:defRPr>
                </a:pPr>
              </a:p>
            </p:txBody>
          </p:sp>
          <p:sp>
            <p:nvSpPr>
              <p:cNvPr id="141" name="Information Architecture"/>
              <p:cNvSpPr txBox="1"/>
              <p:nvPr/>
            </p:nvSpPr>
            <p:spPr>
              <a:xfrm>
                <a:off x="188234" y="359459"/>
                <a:ext cx="908872" cy="5664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6509" tIns="16509" rIns="16509" bIns="16509" numCol="1" anchor="ctr">
                <a:spAutoFit/>
              </a:bodyPr>
              <a:lstStyle>
                <a:lvl1pPr algn="ctr" defTabSz="577850">
                  <a:lnSpc>
                    <a:spcPct val="90000"/>
                  </a:lnSpc>
                  <a:spcBef>
                    <a:spcPts val="500"/>
                  </a:spcBef>
                  <a:defRPr sz="1300">
                    <a:solidFill>
                      <a:srgbClr val="FFFFFF"/>
                    </a:solidFill>
                  </a:defRPr>
                </a:lvl1pPr>
              </a:lstStyle>
              <a:p>
                <a:pPr/>
                <a:r>
                  <a:t>Information Architecture</a:t>
                </a:r>
              </a:p>
            </p:txBody>
          </p:sp>
        </p:grpSp>
        <p:sp>
          <p:nvSpPr>
            <p:cNvPr id="143" name="Arrow"/>
            <p:cNvSpPr/>
            <p:nvPr/>
          </p:nvSpPr>
          <p:spPr>
            <a:xfrm rot="6750000">
              <a:off x="5148269" y="3828982"/>
              <a:ext cx="341350" cy="433802"/>
            </a:xfrm>
            <a:prstGeom prst="rightArrow">
              <a:avLst>
                <a:gd name="adj1" fmla="val 60000"/>
                <a:gd name="adj2" fmla="val 50000"/>
              </a:avLst>
            </a:prstGeom>
            <a:solidFill>
              <a:srgbClr val="B4CAE7"/>
            </a:solidFill>
            <a:ln w="12700" cap="flat">
              <a:noFill/>
              <a:miter lim="400000"/>
            </a:ln>
            <a:effectLst/>
          </p:spPr>
          <p:txBody>
            <a:bodyPr wrap="square" lIns="45719" tIns="45719" rIns="45719" bIns="45719" numCol="1" anchor="ctr">
              <a:noAutofit/>
            </a:bodyPr>
            <a:lstStyle/>
            <a:p>
              <a:pPr algn="ctr" defTabSz="488950">
                <a:lnSpc>
                  <a:spcPct val="90000"/>
                </a:lnSpc>
                <a:spcBef>
                  <a:spcPts val="700"/>
                </a:spcBef>
                <a:defRPr sz="1100">
                  <a:solidFill>
                    <a:srgbClr val="FFFFFF"/>
                  </a:solidFill>
                </a:defRPr>
              </a:pPr>
            </a:p>
          </p:txBody>
        </p:sp>
        <p:grpSp>
          <p:nvGrpSpPr>
            <p:cNvPr id="146" name="Group"/>
            <p:cNvGrpSpPr/>
            <p:nvPr/>
          </p:nvGrpSpPr>
          <p:grpSpPr>
            <a:xfrm>
              <a:off x="4303403" y="4303403"/>
              <a:ext cx="1285341" cy="1285341"/>
              <a:chOff x="0" y="0"/>
              <a:chExt cx="1285340" cy="1285340"/>
            </a:xfrm>
          </p:grpSpPr>
          <p:sp>
            <p:nvSpPr>
              <p:cNvPr id="144" name="Circle"/>
              <p:cNvSpPr/>
              <p:nvPr/>
            </p:nvSpPr>
            <p:spPr>
              <a:xfrm>
                <a:off x="-1" y="-1"/>
                <a:ext cx="1285342" cy="1285342"/>
              </a:xfrm>
              <a:prstGeom prst="ellipse">
                <a:avLst/>
              </a:pr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algn="ctr" defTabSz="577850">
                  <a:lnSpc>
                    <a:spcPct val="90000"/>
                  </a:lnSpc>
                  <a:spcBef>
                    <a:spcPts val="700"/>
                  </a:spcBef>
                  <a:defRPr>
                    <a:solidFill>
                      <a:srgbClr val="FFFFFF"/>
                    </a:solidFill>
                  </a:defRPr>
                </a:pPr>
              </a:p>
            </p:txBody>
          </p:sp>
          <p:sp>
            <p:nvSpPr>
              <p:cNvPr id="145" name="Virtual Design"/>
              <p:cNvSpPr txBox="1"/>
              <p:nvPr/>
            </p:nvSpPr>
            <p:spPr>
              <a:xfrm>
                <a:off x="188233" y="445184"/>
                <a:ext cx="908872" cy="3949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6509" tIns="16509" rIns="16509" bIns="16509" numCol="1" anchor="ctr">
                <a:spAutoFit/>
              </a:bodyPr>
              <a:lstStyle>
                <a:lvl1pPr algn="ctr" defTabSz="577850">
                  <a:lnSpc>
                    <a:spcPct val="90000"/>
                  </a:lnSpc>
                  <a:spcBef>
                    <a:spcPts val="500"/>
                  </a:spcBef>
                  <a:defRPr sz="1300">
                    <a:solidFill>
                      <a:srgbClr val="FFFFFF"/>
                    </a:solidFill>
                  </a:defRPr>
                </a:lvl1pPr>
              </a:lstStyle>
              <a:p>
                <a:pPr/>
                <a:r>
                  <a:t>Virtual Design</a:t>
                </a:r>
              </a:p>
            </p:txBody>
          </p:sp>
        </p:grpSp>
        <p:sp>
          <p:nvSpPr>
            <p:cNvPr id="147" name="Arrow"/>
            <p:cNvSpPr/>
            <p:nvPr/>
          </p:nvSpPr>
          <p:spPr>
            <a:xfrm rot="9450000">
              <a:off x="3893059" y="5094647"/>
              <a:ext cx="341350" cy="433802"/>
            </a:xfrm>
            <a:prstGeom prst="rightArrow">
              <a:avLst>
                <a:gd name="adj1" fmla="val 60000"/>
                <a:gd name="adj2" fmla="val 50000"/>
              </a:avLst>
            </a:prstGeom>
            <a:solidFill>
              <a:srgbClr val="B4CAE7"/>
            </a:solidFill>
            <a:ln w="12700" cap="flat">
              <a:noFill/>
              <a:miter lim="400000"/>
            </a:ln>
            <a:effectLst/>
          </p:spPr>
          <p:txBody>
            <a:bodyPr wrap="square" lIns="45719" tIns="45719" rIns="45719" bIns="45719" numCol="1" anchor="ctr">
              <a:noAutofit/>
            </a:bodyPr>
            <a:lstStyle/>
            <a:p>
              <a:pPr algn="ctr" defTabSz="488950">
                <a:lnSpc>
                  <a:spcPct val="90000"/>
                </a:lnSpc>
                <a:spcBef>
                  <a:spcPts val="700"/>
                </a:spcBef>
                <a:defRPr sz="1100">
                  <a:solidFill>
                    <a:srgbClr val="FFFFFF"/>
                  </a:solidFill>
                </a:defRPr>
              </a:pPr>
            </a:p>
          </p:txBody>
        </p:sp>
        <p:grpSp>
          <p:nvGrpSpPr>
            <p:cNvPr id="150" name="Group"/>
            <p:cNvGrpSpPr/>
            <p:nvPr/>
          </p:nvGrpSpPr>
          <p:grpSpPr>
            <a:xfrm>
              <a:off x="2520875" y="5041749"/>
              <a:ext cx="1285341" cy="1285342"/>
              <a:chOff x="0" y="0"/>
              <a:chExt cx="1285340" cy="1285340"/>
            </a:xfrm>
          </p:grpSpPr>
          <p:sp>
            <p:nvSpPr>
              <p:cNvPr id="148" name="Circle"/>
              <p:cNvSpPr/>
              <p:nvPr/>
            </p:nvSpPr>
            <p:spPr>
              <a:xfrm>
                <a:off x="-1" y="-1"/>
                <a:ext cx="1285342" cy="1285342"/>
              </a:xfrm>
              <a:prstGeom prst="ellipse">
                <a:avLst/>
              </a:pr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algn="ctr" defTabSz="577850">
                  <a:lnSpc>
                    <a:spcPct val="90000"/>
                  </a:lnSpc>
                  <a:spcBef>
                    <a:spcPts val="700"/>
                  </a:spcBef>
                  <a:defRPr>
                    <a:solidFill>
                      <a:srgbClr val="FFFFFF"/>
                    </a:solidFill>
                  </a:defRPr>
                </a:pPr>
              </a:p>
            </p:txBody>
          </p:sp>
          <p:sp>
            <p:nvSpPr>
              <p:cNvPr id="149" name="Functionality"/>
              <p:cNvSpPr txBox="1"/>
              <p:nvPr/>
            </p:nvSpPr>
            <p:spPr>
              <a:xfrm>
                <a:off x="188234" y="445184"/>
                <a:ext cx="908872" cy="3949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6509" tIns="16509" rIns="16509" bIns="16509" numCol="1" anchor="ctr">
                <a:spAutoFit/>
              </a:bodyPr>
              <a:lstStyle>
                <a:lvl1pPr algn="ctr" defTabSz="577850">
                  <a:lnSpc>
                    <a:spcPct val="90000"/>
                  </a:lnSpc>
                  <a:spcBef>
                    <a:spcPts val="500"/>
                  </a:spcBef>
                  <a:defRPr sz="1300">
                    <a:solidFill>
                      <a:srgbClr val="FFFFFF"/>
                    </a:solidFill>
                  </a:defRPr>
                </a:lvl1pPr>
              </a:lstStyle>
              <a:p>
                <a:pPr/>
                <a:r>
                  <a:t>Functionality</a:t>
                </a:r>
              </a:p>
            </p:txBody>
          </p:sp>
        </p:grpSp>
        <p:sp>
          <p:nvSpPr>
            <p:cNvPr id="151" name="Arrow"/>
            <p:cNvSpPr/>
            <p:nvPr/>
          </p:nvSpPr>
          <p:spPr>
            <a:xfrm rot="12150000">
              <a:off x="2110531" y="5102042"/>
              <a:ext cx="341350" cy="433802"/>
            </a:xfrm>
            <a:prstGeom prst="rightArrow">
              <a:avLst>
                <a:gd name="adj1" fmla="val 60000"/>
                <a:gd name="adj2" fmla="val 50000"/>
              </a:avLst>
            </a:prstGeom>
            <a:solidFill>
              <a:srgbClr val="B4CAE7"/>
            </a:solidFill>
            <a:ln w="12700" cap="flat">
              <a:noFill/>
              <a:miter lim="400000"/>
            </a:ln>
            <a:effectLst/>
          </p:spPr>
          <p:txBody>
            <a:bodyPr wrap="square" lIns="45719" tIns="45719" rIns="45719" bIns="45719" numCol="1" anchor="ctr">
              <a:noAutofit/>
            </a:bodyPr>
            <a:lstStyle/>
            <a:p>
              <a:pPr algn="ctr" defTabSz="488950">
                <a:lnSpc>
                  <a:spcPct val="90000"/>
                </a:lnSpc>
                <a:spcBef>
                  <a:spcPts val="700"/>
                </a:spcBef>
                <a:defRPr sz="1100">
                  <a:solidFill>
                    <a:srgbClr val="FFFFFF"/>
                  </a:solidFill>
                </a:defRPr>
              </a:pPr>
            </a:p>
          </p:txBody>
        </p:sp>
        <p:grpSp>
          <p:nvGrpSpPr>
            <p:cNvPr id="154" name="Group"/>
            <p:cNvGrpSpPr/>
            <p:nvPr/>
          </p:nvGrpSpPr>
          <p:grpSpPr>
            <a:xfrm>
              <a:off x="738346" y="4303403"/>
              <a:ext cx="1285342" cy="1285341"/>
              <a:chOff x="0" y="0"/>
              <a:chExt cx="1285340" cy="1285340"/>
            </a:xfrm>
          </p:grpSpPr>
          <p:sp>
            <p:nvSpPr>
              <p:cNvPr id="152" name="Circle"/>
              <p:cNvSpPr/>
              <p:nvPr/>
            </p:nvSpPr>
            <p:spPr>
              <a:xfrm>
                <a:off x="-1" y="-1"/>
                <a:ext cx="1285342" cy="1285342"/>
              </a:xfrm>
              <a:prstGeom prst="ellipse">
                <a:avLst/>
              </a:pr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algn="ctr" defTabSz="577850">
                  <a:lnSpc>
                    <a:spcPct val="90000"/>
                  </a:lnSpc>
                  <a:spcBef>
                    <a:spcPts val="700"/>
                  </a:spcBef>
                  <a:defRPr>
                    <a:solidFill>
                      <a:srgbClr val="FFFFFF"/>
                    </a:solidFill>
                  </a:defRPr>
                </a:pPr>
              </a:p>
            </p:txBody>
          </p:sp>
          <p:sp>
            <p:nvSpPr>
              <p:cNvPr id="153" name="Usability"/>
              <p:cNvSpPr txBox="1"/>
              <p:nvPr/>
            </p:nvSpPr>
            <p:spPr>
              <a:xfrm>
                <a:off x="188234" y="530909"/>
                <a:ext cx="908872" cy="2235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6509" tIns="16509" rIns="16509" bIns="16509" numCol="1" anchor="ctr">
                <a:spAutoFit/>
              </a:bodyPr>
              <a:lstStyle>
                <a:lvl1pPr algn="ctr" defTabSz="577850">
                  <a:lnSpc>
                    <a:spcPct val="90000"/>
                  </a:lnSpc>
                  <a:spcBef>
                    <a:spcPts val="500"/>
                  </a:spcBef>
                  <a:defRPr sz="1300">
                    <a:solidFill>
                      <a:srgbClr val="FFFFFF"/>
                    </a:solidFill>
                  </a:defRPr>
                </a:lvl1pPr>
              </a:lstStyle>
              <a:p>
                <a:pPr/>
                <a:r>
                  <a:t>Usability</a:t>
                </a:r>
              </a:p>
            </p:txBody>
          </p:sp>
        </p:grpSp>
        <p:sp>
          <p:nvSpPr>
            <p:cNvPr id="155" name="Arrow"/>
            <p:cNvSpPr/>
            <p:nvPr/>
          </p:nvSpPr>
          <p:spPr>
            <a:xfrm rot="14850000">
              <a:off x="844865" y="3846832"/>
              <a:ext cx="341350" cy="433802"/>
            </a:xfrm>
            <a:prstGeom prst="rightArrow">
              <a:avLst>
                <a:gd name="adj1" fmla="val 60000"/>
                <a:gd name="adj2" fmla="val 50000"/>
              </a:avLst>
            </a:prstGeom>
            <a:solidFill>
              <a:srgbClr val="B4CAE7"/>
            </a:solidFill>
            <a:ln w="12700" cap="flat">
              <a:noFill/>
              <a:miter lim="400000"/>
            </a:ln>
            <a:effectLst/>
          </p:spPr>
          <p:txBody>
            <a:bodyPr wrap="square" lIns="45719" tIns="45719" rIns="45719" bIns="45719" numCol="1" anchor="ctr">
              <a:noAutofit/>
            </a:bodyPr>
            <a:lstStyle/>
            <a:p>
              <a:pPr algn="ctr" defTabSz="488950">
                <a:lnSpc>
                  <a:spcPct val="90000"/>
                </a:lnSpc>
                <a:spcBef>
                  <a:spcPts val="700"/>
                </a:spcBef>
                <a:defRPr sz="1100">
                  <a:solidFill>
                    <a:srgbClr val="FFFFFF"/>
                  </a:solidFill>
                </a:defRPr>
              </a:pPr>
            </a:p>
          </p:txBody>
        </p:sp>
        <p:grpSp>
          <p:nvGrpSpPr>
            <p:cNvPr id="158" name="Group"/>
            <p:cNvGrpSpPr/>
            <p:nvPr/>
          </p:nvGrpSpPr>
          <p:grpSpPr>
            <a:xfrm>
              <a:off x="0" y="2520874"/>
              <a:ext cx="1285341" cy="1285342"/>
              <a:chOff x="0" y="0"/>
              <a:chExt cx="1285340" cy="1285340"/>
            </a:xfrm>
          </p:grpSpPr>
          <p:sp>
            <p:nvSpPr>
              <p:cNvPr id="156" name="Circle"/>
              <p:cNvSpPr/>
              <p:nvPr/>
            </p:nvSpPr>
            <p:spPr>
              <a:xfrm>
                <a:off x="-1" y="-1"/>
                <a:ext cx="1285342" cy="1285342"/>
              </a:xfrm>
              <a:prstGeom prst="ellipse">
                <a:avLst/>
              </a:pr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algn="ctr" defTabSz="577850">
                  <a:lnSpc>
                    <a:spcPct val="90000"/>
                  </a:lnSpc>
                  <a:spcBef>
                    <a:spcPts val="700"/>
                  </a:spcBef>
                  <a:defRPr>
                    <a:solidFill>
                      <a:srgbClr val="FFFFFF"/>
                    </a:solidFill>
                  </a:defRPr>
                </a:pPr>
              </a:p>
            </p:txBody>
          </p:sp>
          <p:sp>
            <p:nvSpPr>
              <p:cNvPr id="157" name="Typography"/>
              <p:cNvSpPr txBox="1"/>
              <p:nvPr/>
            </p:nvSpPr>
            <p:spPr>
              <a:xfrm>
                <a:off x="188234" y="530909"/>
                <a:ext cx="908872" cy="2235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6509" tIns="16509" rIns="16509" bIns="16509" numCol="1" anchor="ctr">
                <a:spAutoFit/>
              </a:bodyPr>
              <a:lstStyle>
                <a:lvl1pPr algn="ctr" defTabSz="577850">
                  <a:lnSpc>
                    <a:spcPct val="90000"/>
                  </a:lnSpc>
                  <a:spcBef>
                    <a:spcPts val="500"/>
                  </a:spcBef>
                  <a:defRPr sz="1300">
                    <a:solidFill>
                      <a:srgbClr val="FFFFFF"/>
                    </a:solidFill>
                  </a:defRPr>
                </a:lvl1pPr>
              </a:lstStyle>
              <a:p>
                <a:pPr/>
                <a:r>
                  <a:t>Typography</a:t>
                </a:r>
              </a:p>
            </p:txBody>
          </p:sp>
        </p:grpSp>
        <p:sp>
          <p:nvSpPr>
            <p:cNvPr id="159" name="Arrow"/>
            <p:cNvSpPr/>
            <p:nvPr/>
          </p:nvSpPr>
          <p:spPr>
            <a:xfrm rot="17550000">
              <a:off x="837471" y="2064304"/>
              <a:ext cx="341350" cy="433802"/>
            </a:xfrm>
            <a:prstGeom prst="rightArrow">
              <a:avLst>
                <a:gd name="adj1" fmla="val 60000"/>
                <a:gd name="adj2" fmla="val 50000"/>
              </a:avLst>
            </a:prstGeom>
            <a:solidFill>
              <a:srgbClr val="B4CAE7"/>
            </a:solidFill>
            <a:ln w="12700" cap="flat">
              <a:noFill/>
              <a:miter lim="400000"/>
            </a:ln>
            <a:effectLst/>
          </p:spPr>
          <p:txBody>
            <a:bodyPr wrap="square" lIns="45719" tIns="45719" rIns="45719" bIns="45719" numCol="1" anchor="ctr">
              <a:noAutofit/>
            </a:bodyPr>
            <a:lstStyle/>
            <a:p>
              <a:pPr algn="ctr" defTabSz="488950">
                <a:lnSpc>
                  <a:spcPct val="90000"/>
                </a:lnSpc>
                <a:spcBef>
                  <a:spcPts val="700"/>
                </a:spcBef>
                <a:defRPr sz="1100">
                  <a:solidFill>
                    <a:srgbClr val="FFFFFF"/>
                  </a:solidFill>
                </a:defRPr>
              </a:pPr>
            </a:p>
          </p:txBody>
        </p:sp>
        <p:grpSp>
          <p:nvGrpSpPr>
            <p:cNvPr id="162" name="Group"/>
            <p:cNvGrpSpPr/>
            <p:nvPr/>
          </p:nvGrpSpPr>
          <p:grpSpPr>
            <a:xfrm>
              <a:off x="738346" y="738346"/>
              <a:ext cx="1285342" cy="1285342"/>
              <a:chOff x="0" y="0"/>
              <a:chExt cx="1285340" cy="1285340"/>
            </a:xfrm>
          </p:grpSpPr>
          <p:sp>
            <p:nvSpPr>
              <p:cNvPr id="160" name="Circle"/>
              <p:cNvSpPr/>
              <p:nvPr/>
            </p:nvSpPr>
            <p:spPr>
              <a:xfrm>
                <a:off x="-1" y="-1"/>
                <a:ext cx="1285342" cy="1285342"/>
              </a:xfrm>
              <a:prstGeom prst="ellipse">
                <a:avLst/>
              </a:pr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algn="ctr" defTabSz="577850">
                  <a:lnSpc>
                    <a:spcPct val="90000"/>
                  </a:lnSpc>
                  <a:spcBef>
                    <a:spcPts val="700"/>
                  </a:spcBef>
                  <a:defRPr>
                    <a:solidFill>
                      <a:srgbClr val="FFFFFF"/>
                    </a:solidFill>
                  </a:defRPr>
                </a:pPr>
              </a:p>
            </p:txBody>
          </p:sp>
          <p:sp>
            <p:nvSpPr>
              <p:cNvPr id="161" name="User Interface"/>
              <p:cNvSpPr txBox="1"/>
              <p:nvPr/>
            </p:nvSpPr>
            <p:spPr>
              <a:xfrm>
                <a:off x="188234" y="445184"/>
                <a:ext cx="908872" cy="3949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6509" tIns="16509" rIns="16509" bIns="16509" numCol="1" anchor="ctr">
                <a:spAutoFit/>
              </a:bodyPr>
              <a:lstStyle>
                <a:lvl1pPr algn="ctr" defTabSz="577850">
                  <a:lnSpc>
                    <a:spcPct val="90000"/>
                  </a:lnSpc>
                  <a:spcBef>
                    <a:spcPts val="500"/>
                  </a:spcBef>
                  <a:defRPr sz="1300">
                    <a:solidFill>
                      <a:srgbClr val="FFFFFF"/>
                    </a:solidFill>
                  </a:defRPr>
                </a:lvl1pPr>
              </a:lstStyle>
              <a:p>
                <a:pPr/>
                <a:r>
                  <a:t>User Interface</a:t>
                </a:r>
              </a:p>
            </p:txBody>
          </p:sp>
        </p:grpSp>
        <p:sp>
          <p:nvSpPr>
            <p:cNvPr id="163" name="Arrow"/>
            <p:cNvSpPr/>
            <p:nvPr/>
          </p:nvSpPr>
          <p:spPr>
            <a:xfrm rot="20250000">
              <a:off x="2092680" y="798639"/>
              <a:ext cx="341350" cy="433802"/>
            </a:xfrm>
            <a:prstGeom prst="rightArrow">
              <a:avLst>
                <a:gd name="adj1" fmla="val 60000"/>
                <a:gd name="adj2" fmla="val 50000"/>
              </a:avLst>
            </a:prstGeom>
            <a:solidFill>
              <a:srgbClr val="B4CAE7"/>
            </a:solidFill>
            <a:ln w="12700" cap="flat">
              <a:noFill/>
              <a:miter lim="400000"/>
            </a:ln>
            <a:effectLst/>
          </p:spPr>
          <p:txBody>
            <a:bodyPr wrap="square" lIns="45719" tIns="45719" rIns="45719" bIns="45719" numCol="1" anchor="ctr">
              <a:noAutofit/>
            </a:bodyPr>
            <a:lstStyle/>
            <a:p>
              <a:pPr algn="ctr" defTabSz="488950">
                <a:lnSpc>
                  <a:spcPct val="90000"/>
                </a:lnSpc>
                <a:spcBef>
                  <a:spcPts val="700"/>
                </a:spcBef>
                <a:defRPr sz="1100">
                  <a:solidFill>
                    <a:srgbClr val="FFFFFF"/>
                  </a:solidFill>
                </a:defRPr>
              </a:pPr>
            </a:p>
          </p:txBody>
        </p:sp>
      </p:grpSp>
      <p:sp>
        <p:nvSpPr>
          <p:cNvPr id="165" name="TextBox 4"/>
          <p:cNvSpPr txBox="1"/>
          <p:nvPr/>
        </p:nvSpPr>
        <p:spPr>
          <a:xfrm>
            <a:off x="7020748" y="288400"/>
            <a:ext cx="1787858"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200">
                <a:latin typeface="Calibri Light"/>
                <a:ea typeface="Calibri Light"/>
                <a:cs typeface="Calibri Light"/>
                <a:sym typeface="Calibri Light"/>
              </a:defRPr>
            </a:lvl1pPr>
          </a:lstStyle>
          <a:p>
            <a:pPr/>
            <a:r>
              <a:t>Use more than words – pictures, videos, surveys</a:t>
            </a:r>
          </a:p>
        </p:txBody>
      </p:sp>
      <p:sp>
        <p:nvSpPr>
          <p:cNvPr id="166" name="TextBox 6"/>
          <p:cNvSpPr txBox="1"/>
          <p:nvPr/>
        </p:nvSpPr>
        <p:spPr>
          <a:xfrm>
            <a:off x="8808604" y="1219954"/>
            <a:ext cx="1787858"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200">
                <a:latin typeface="Calibri Light"/>
                <a:ea typeface="Calibri Light"/>
                <a:cs typeface="Calibri Light"/>
                <a:sym typeface="Calibri Light"/>
              </a:defRPr>
            </a:lvl1pPr>
          </a:lstStyle>
          <a:p>
            <a:pPr/>
            <a:r>
              <a:t>Invite interaction on your site – make it two-way</a:t>
            </a:r>
          </a:p>
        </p:txBody>
      </p:sp>
      <p:sp>
        <p:nvSpPr>
          <p:cNvPr id="167" name="TextBox 7"/>
          <p:cNvSpPr txBox="1"/>
          <p:nvPr/>
        </p:nvSpPr>
        <p:spPr>
          <a:xfrm>
            <a:off x="9702533" y="3159307"/>
            <a:ext cx="1787858" cy="62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200">
                <a:latin typeface="Calibri Light"/>
                <a:ea typeface="Calibri Light"/>
                <a:cs typeface="Calibri Light"/>
                <a:sym typeface="Calibri Light"/>
              </a:defRPr>
            </a:lvl1pPr>
          </a:lstStyle>
          <a:p>
            <a:pPr/>
            <a:r>
              <a:t>Don’t send your users away – publish your best content on the site</a:t>
            </a:r>
          </a:p>
        </p:txBody>
      </p:sp>
      <p:sp>
        <p:nvSpPr>
          <p:cNvPr id="168" name="TextBox 8"/>
          <p:cNvSpPr txBox="1"/>
          <p:nvPr/>
        </p:nvSpPr>
        <p:spPr>
          <a:xfrm>
            <a:off x="8877110" y="5029839"/>
            <a:ext cx="2454904" cy="802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200">
                <a:latin typeface="Calibri Light"/>
                <a:ea typeface="Calibri Light"/>
                <a:cs typeface="Calibri Light"/>
                <a:sym typeface="Calibri Light"/>
              </a:defRPr>
            </a:lvl1pPr>
          </a:lstStyle>
          <a:p>
            <a:pPr/>
            <a:r>
              <a:t>Update your site often. Provide interactive, interesting features enticing users to come back for more</a:t>
            </a:r>
          </a:p>
        </p:txBody>
      </p:sp>
      <p:sp>
        <p:nvSpPr>
          <p:cNvPr id="169" name="TextBox 10"/>
          <p:cNvSpPr txBox="1"/>
          <p:nvPr/>
        </p:nvSpPr>
        <p:spPr>
          <a:xfrm>
            <a:off x="7032967" y="6154284"/>
            <a:ext cx="2451201"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200">
                <a:latin typeface="Calibri Light"/>
                <a:ea typeface="Calibri Light"/>
                <a:cs typeface="Calibri Light"/>
                <a:sym typeface="Calibri Light"/>
              </a:defRPr>
            </a:lvl1pPr>
          </a:lstStyle>
          <a:p>
            <a:pPr/>
            <a:r>
              <a:t>Use responsive design to make the site mobile friendly</a:t>
            </a:r>
          </a:p>
        </p:txBody>
      </p:sp>
      <p:sp>
        <p:nvSpPr>
          <p:cNvPr id="170" name="TextBox 11"/>
          <p:cNvSpPr txBox="1"/>
          <p:nvPr/>
        </p:nvSpPr>
        <p:spPr>
          <a:xfrm>
            <a:off x="2299600" y="5381811"/>
            <a:ext cx="1787858"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200">
                <a:latin typeface="Calibri Light"/>
                <a:ea typeface="Calibri Light"/>
                <a:cs typeface="Calibri Light"/>
                <a:sym typeface="Calibri Light"/>
              </a:defRPr>
            </a:lvl1pPr>
          </a:lstStyle>
          <a:p>
            <a:pPr/>
            <a:r>
              <a:t>Monitor your users while they interact with the site</a:t>
            </a:r>
          </a:p>
        </p:txBody>
      </p:sp>
      <p:sp>
        <p:nvSpPr>
          <p:cNvPr id="171" name="TextBox 12"/>
          <p:cNvSpPr txBox="1"/>
          <p:nvPr/>
        </p:nvSpPr>
        <p:spPr>
          <a:xfrm>
            <a:off x="1285672" y="3343974"/>
            <a:ext cx="2084567" cy="62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200">
                <a:latin typeface="Calibri Light"/>
                <a:ea typeface="Calibri Light"/>
                <a:cs typeface="Calibri Light"/>
                <a:sym typeface="Calibri Light"/>
              </a:defRPr>
            </a:lvl1pPr>
          </a:lstStyle>
          <a:p>
            <a:pPr/>
            <a:r>
              <a:t>Be consistent in theme – color, look and feel throughout</a:t>
            </a:r>
          </a:p>
        </p:txBody>
      </p:sp>
      <p:sp>
        <p:nvSpPr>
          <p:cNvPr id="172" name="TextBox 13"/>
          <p:cNvSpPr txBox="1"/>
          <p:nvPr/>
        </p:nvSpPr>
        <p:spPr>
          <a:xfrm>
            <a:off x="1499737" y="1447304"/>
            <a:ext cx="2764432"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200">
                <a:latin typeface="Calibri Light"/>
                <a:ea typeface="Calibri Light"/>
                <a:cs typeface="Calibri Light"/>
                <a:sym typeface="Calibri Light"/>
              </a:defRPr>
            </a:lvl1pPr>
          </a:lstStyle>
          <a:p>
            <a:pPr/>
            <a:r>
              <a:t>Give users options – things to read and watch and control in viewing</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4" name="Oval 3"/>
          <p:cNvSpPr/>
          <p:nvPr/>
        </p:nvSpPr>
        <p:spPr>
          <a:xfrm>
            <a:off x="5049672" y="2402005"/>
            <a:ext cx="3971498" cy="2088109"/>
          </a:xfrm>
          <a:prstGeom prst="ellipse">
            <a:avLst/>
          </a:prstGeom>
          <a:solidFill>
            <a:srgbClr val="DEEBF7"/>
          </a:solidFill>
          <a:ln w="12700">
            <a:miter lim="400000"/>
          </a:ln>
        </p:spPr>
        <p:txBody>
          <a:bodyPr lIns="45719" rIns="45719" anchor="ctr"/>
          <a:lstStyle/>
          <a:p>
            <a:pPr algn="ctr">
              <a:defRPr>
                <a:solidFill>
                  <a:srgbClr val="FFFFFF"/>
                </a:solidFill>
              </a:defRPr>
            </a:pPr>
          </a:p>
        </p:txBody>
      </p:sp>
      <p:sp>
        <p:nvSpPr>
          <p:cNvPr id="175" name="Rectangle 1"/>
          <p:cNvSpPr txBox="1"/>
          <p:nvPr>
            <p:ph type="title"/>
          </p:nvPr>
        </p:nvSpPr>
        <p:spPr>
          <a:xfrm>
            <a:off x="312381" y="548416"/>
            <a:ext cx="3249685" cy="693531"/>
          </a:xfrm>
          <a:prstGeom prst="rect">
            <a:avLst/>
          </a:prstGeom>
        </p:spPr>
        <p:txBody>
          <a:bodyPr/>
          <a:lstStyle>
            <a:lvl1pPr defTabSz="612648">
              <a:defRPr b="1" sz="2680">
                <a:latin typeface="+mj-lt"/>
                <a:ea typeface="+mj-ea"/>
                <a:cs typeface="+mj-cs"/>
                <a:sym typeface="Calibri"/>
              </a:defRPr>
            </a:lvl1pPr>
          </a:lstStyle>
          <a:p>
            <a:pPr/>
            <a:r>
              <a:t>Visitor Buying Cycle</a:t>
            </a:r>
          </a:p>
        </p:txBody>
      </p:sp>
      <p:grpSp>
        <p:nvGrpSpPr>
          <p:cNvPr id="184" name="Diagram 6"/>
          <p:cNvGrpSpPr/>
          <p:nvPr/>
        </p:nvGrpSpPr>
        <p:grpSpPr>
          <a:xfrm>
            <a:off x="3201419" y="8120"/>
            <a:ext cx="7775215" cy="6830773"/>
            <a:chOff x="0" y="0"/>
            <a:chExt cx="7775213" cy="6830771"/>
          </a:xfrm>
        </p:grpSpPr>
        <p:sp>
          <p:nvSpPr>
            <p:cNvPr id="176" name="RESEARCH/EDUCATION…"/>
            <p:cNvSpPr txBox="1"/>
            <p:nvPr/>
          </p:nvSpPr>
          <p:spPr>
            <a:xfrm>
              <a:off x="4000023" y="570018"/>
              <a:ext cx="3775191" cy="156921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2859" tIns="22859" rIns="22859" bIns="22859" numCol="1" anchor="ctr">
              <a:spAutoFit/>
            </a:bodyPr>
            <a:lstStyle/>
            <a:p>
              <a:pPr algn="ctr" defTabSz="800100">
                <a:lnSpc>
                  <a:spcPct val="90000"/>
                </a:lnSpc>
                <a:spcBef>
                  <a:spcPts val="700"/>
                </a:spcBef>
                <a:defRPr b="1"/>
              </a:pPr>
              <a:r>
                <a:t>RESEARCH/EDUCATION</a:t>
              </a:r>
            </a:p>
            <a:p>
              <a:pPr algn="ctr" defTabSz="800100">
                <a:lnSpc>
                  <a:spcPct val="90000"/>
                </a:lnSpc>
                <a:spcBef>
                  <a:spcPts val="500"/>
                </a:spcBef>
                <a:defRPr sz="1400">
                  <a:latin typeface="Calibri Light"/>
                  <a:ea typeface="Calibri Light"/>
                  <a:cs typeface="Calibri Light"/>
                  <a:sym typeface="Calibri Light"/>
                </a:defRPr>
              </a:pPr>
              <a:r>
                <a:t>The visitor is at a state of consideration – this is likely a return visitor who is back to learn more – maybe subscribe to a blog or sign up to receive more information. They are spending more time on the site and digging deeper into the primary and secondary pages.</a:t>
              </a:r>
            </a:p>
          </p:txBody>
        </p:sp>
        <p:sp>
          <p:nvSpPr>
            <p:cNvPr id="177" name="Shape"/>
            <p:cNvSpPr/>
            <p:nvPr/>
          </p:nvSpPr>
          <p:spPr>
            <a:xfrm>
              <a:off x="6137186" y="2507690"/>
              <a:ext cx="1053678" cy="174186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630" y="0"/>
                  </a:moveTo>
                  <a:lnTo>
                    <a:pt x="13630" y="0"/>
                  </a:lnTo>
                  <a:cubicBezTo>
                    <a:pt x="16528" y="5756"/>
                    <a:pt x="17157" y="11843"/>
                    <a:pt x="15468" y="17772"/>
                  </a:cubicBezTo>
                  <a:lnTo>
                    <a:pt x="21600" y="18902"/>
                  </a:lnTo>
                  <a:lnTo>
                    <a:pt x="9002" y="21600"/>
                  </a:lnTo>
                  <a:lnTo>
                    <a:pt x="0" y="14923"/>
                  </a:lnTo>
                  <a:lnTo>
                    <a:pt x="6125" y="16051"/>
                  </a:lnTo>
                  <a:lnTo>
                    <a:pt x="6125" y="16051"/>
                  </a:lnTo>
                  <a:cubicBezTo>
                    <a:pt x="7310" y="11250"/>
                    <a:pt x="6712" y="6349"/>
                    <a:pt x="4374" y="1705"/>
                  </a:cubicBezTo>
                  <a:close/>
                </a:path>
              </a:pathLst>
            </a:custGeom>
            <a:gradFill flip="none" rotWithShape="1">
              <a:gsLst>
                <a:gs pos="0">
                  <a:srgbClr val="6998C8"/>
                </a:gs>
                <a:gs pos="50000">
                  <a:srgbClr val="4D8CC6"/>
                </a:gs>
                <a:gs pos="100000">
                  <a:srgbClr val="3E7CB5"/>
                </a:gs>
              </a:gsLst>
              <a:lin ang="5400000" scaled="0"/>
            </a:gradFill>
            <a:ln w="12700" cap="flat">
              <a:noFill/>
              <a:miter lim="400000"/>
            </a:ln>
            <a:effectLst/>
          </p:spPr>
          <p:txBody>
            <a:bodyPr wrap="square" lIns="45719" tIns="45719" rIns="45719" bIns="45719" numCol="1" anchor="t">
              <a:noAutofit/>
            </a:bodyPr>
            <a:lstStyle/>
            <a:p>
              <a:pPr/>
            </a:p>
          </p:txBody>
        </p:sp>
        <p:sp>
          <p:nvSpPr>
            <p:cNvPr id="178" name="COMPARISON/VALIDATION…"/>
            <p:cNvSpPr txBox="1"/>
            <p:nvPr/>
          </p:nvSpPr>
          <p:spPr>
            <a:xfrm>
              <a:off x="4309910" y="4395303"/>
              <a:ext cx="3155417" cy="215214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2859" tIns="22859" rIns="22859" bIns="22859" numCol="1" anchor="ctr">
              <a:spAutoFit/>
            </a:bodyPr>
            <a:lstStyle/>
            <a:p>
              <a:pPr algn="ctr" defTabSz="800100">
                <a:lnSpc>
                  <a:spcPct val="90000"/>
                </a:lnSpc>
                <a:spcBef>
                  <a:spcPts val="700"/>
                </a:spcBef>
                <a:defRPr b="1"/>
              </a:pPr>
              <a:r>
                <a:t>COMPARISON/VALIDATION</a:t>
              </a:r>
            </a:p>
            <a:p>
              <a:pPr algn="ctr" defTabSz="800100">
                <a:lnSpc>
                  <a:spcPct val="90000"/>
                </a:lnSpc>
                <a:spcBef>
                  <a:spcPts val="500"/>
                </a:spcBef>
                <a:defRPr sz="1400">
                  <a:latin typeface="Calibri Light"/>
                  <a:ea typeface="Calibri Light"/>
                  <a:cs typeface="Calibri Light"/>
                  <a:sym typeface="Calibri Light"/>
                </a:defRPr>
              </a:pPr>
              <a:r>
                <a:t>Now that the visitor is fully vested in learning more – they want to validate your company, product or service is the right one. So they are looking around at competitor sites, seeking out customer reviews, comparing prices and asking for more information from you, from the competition and from their own network.</a:t>
              </a:r>
            </a:p>
          </p:txBody>
        </p:sp>
        <p:sp>
          <p:nvSpPr>
            <p:cNvPr id="179" name="Shape"/>
            <p:cNvSpPr/>
            <p:nvPr/>
          </p:nvSpPr>
          <p:spPr>
            <a:xfrm>
              <a:off x="3545622" y="5734705"/>
              <a:ext cx="796760" cy="109606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4648"/>
                  </a:moveTo>
                  <a:lnTo>
                    <a:pt x="21600" y="14648"/>
                  </a:lnTo>
                  <a:cubicBezTo>
                    <a:pt x="17724" y="15119"/>
                    <a:pt x="13807" y="15393"/>
                    <a:pt x="9877" y="15468"/>
                  </a:cubicBezTo>
                  <a:lnTo>
                    <a:pt x="9040" y="21600"/>
                  </a:lnTo>
                  <a:lnTo>
                    <a:pt x="0" y="10561"/>
                  </a:lnTo>
                  <a:lnTo>
                    <a:pt x="11989" y="0"/>
                  </a:lnTo>
                  <a:lnTo>
                    <a:pt x="11153" y="6125"/>
                  </a:lnTo>
                  <a:lnTo>
                    <a:pt x="11153" y="6125"/>
                  </a:lnTo>
                  <a:cubicBezTo>
                    <a:pt x="13946" y="6027"/>
                    <a:pt x="16729" y="5809"/>
                    <a:pt x="19487" y="5473"/>
                  </a:cubicBezTo>
                  <a:close/>
                </a:path>
              </a:pathLst>
            </a:custGeom>
            <a:gradFill flip="none" rotWithShape="1">
              <a:gsLst>
                <a:gs pos="0">
                  <a:srgbClr val="7FA7D3"/>
                </a:gs>
                <a:gs pos="50000">
                  <a:srgbClr val="689DD1"/>
                </a:gs>
                <a:gs pos="100000">
                  <a:srgbClr val="578BBF"/>
                </a:gs>
              </a:gsLst>
              <a:lin ang="5400000" scaled="0"/>
            </a:gradFill>
            <a:ln w="12700" cap="flat">
              <a:noFill/>
              <a:miter lim="400000"/>
            </a:ln>
            <a:effectLst/>
          </p:spPr>
          <p:txBody>
            <a:bodyPr wrap="square" lIns="45719" tIns="45719" rIns="45719" bIns="45719" numCol="1" anchor="t">
              <a:noAutofit/>
            </a:bodyPr>
            <a:lstStyle/>
            <a:p>
              <a:pPr/>
            </a:p>
          </p:txBody>
        </p:sp>
        <p:sp>
          <p:nvSpPr>
            <p:cNvPr id="180" name="PURCHASE…"/>
            <p:cNvSpPr txBox="1"/>
            <p:nvPr/>
          </p:nvSpPr>
          <p:spPr>
            <a:xfrm>
              <a:off x="0" y="4783923"/>
              <a:ext cx="3541737" cy="137490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2859" tIns="22859" rIns="22859" bIns="22859" numCol="1" anchor="ctr">
              <a:spAutoFit/>
            </a:bodyPr>
            <a:lstStyle/>
            <a:p>
              <a:pPr algn="ctr" defTabSz="800100">
                <a:lnSpc>
                  <a:spcPct val="90000"/>
                </a:lnSpc>
                <a:spcBef>
                  <a:spcPts val="700"/>
                </a:spcBef>
                <a:defRPr b="1"/>
              </a:pPr>
              <a:r>
                <a:t>PURCHASE</a:t>
              </a:r>
            </a:p>
            <a:p>
              <a:pPr algn="ctr" defTabSz="800100">
                <a:lnSpc>
                  <a:spcPct val="90000"/>
                </a:lnSpc>
                <a:spcBef>
                  <a:spcPts val="500"/>
                </a:spcBef>
                <a:defRPr sz="1400">
                  <a:latin typeface="Calibri Light"/>
                  <a:ea typeface="Calibri Light"/>
                  <a:cs typeface="Calibri Light"/>
                  <a:sym typeface="Calibri Light"/>
                </a:defRPr>
              </a:pPr>
              <a:r>
                <a:t>Your visitor is ready to buy – “pull the switch” – and make the sale or officially sign up. This is a critical stage to deliver on promise and seek ways to maintain connection, loyalty and advocacy.</a:t>
              </a:r>
            </a:p>
          </p:txBody>
        </p:sp>
        <p:sp>
          <p:nvSpPr>
            <p:cNvPr id="181" name="Shape"/>
            <p:cNvSpPr/>
            <p:nvPr/>
          </p:nvSpPr>
          <p:spPr>
            <a:xfrm>
              <a:off x="467622" y="2576443"/>
              <a:ext cx="1053678" cy="174186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970" y="21600"/>
                  </a:moveTo>
                  <a:lnTo>
                    <a:pt x="7970" y="21600"/>
                  </a:lnTo>
                  <a:cubicBezTo>
                    <a:pt x="5072" y="15844"/>
                    <a:pt x="4443" y="9757"/>
                    <a:pt x="6132" y="3828"/>
                  </a:cubicBezTo>
                  <a:lnTo>
                    <a:pt x="0" y="2698"/>
                  </a:lnTo>
                  <a:lnTo>
                    <a:pt x="12598" y="0"/>
                  </a:lnTo>
                  <a:lnTo>
                    <a:pt x="21600" y="6677"/>
                  </a:lnTo>
                  <a:lnTo>
                    <a:pt x="15475" y="5549"/>
                  </a:lnTo>
                  <a:lnTo>
                    <a:pt x="15475" y="5549"/>
                  </a:lnTo>
                  <a:cubicBezTo>
                    <a:pt x="14290" y="10350"/>
                    <a:pt x="14888" y="15251"/>
                    <a:pt x="17226" y="19895"/>
                  </a:cubicBezTo>
                  <a:close/>
                </a:path>
              </a:pathLst>
            </a:custGeom>
            <a:gradFill flip="none" rotWithShape="1">
              <a:gsLst>
                <a:gs pos="0">
                  <a:srgbClr val="97B7DD"/>
                </a:gs>
                <a:gs pos="50000">
                  <a:srgbClr val="85AEDC"/>
                </a:gs>
                <a:gs pos="100000">
                  <a:srgbClr val="709AC7"/>
                </a:gs>
              </a:gsLst>
              <a:lin ang="5400000" scaled="0"/>
            </a:gradFill>
            <a:ln w="12700" cap="flat">
              <a:noFill/>
              <a:miter lim="400000"/>
            </a:ln>
            <a:effectLst/>
          </p:spPr>
          <p:txBody>
            <a:bodyPr wrap="square" lIns="45719" tIns="45719" rIns="45719" bIns="45719" numCol="1" anchor="t">
              <a:noAutofit/>
            </a:bodyPr>
            <a:lstStyle/>
            <a:p>
              <a:pPr/>
            </a:p>
          </p:txBody>
        </p:sp>
        <p:sp>
          <p:nvSpPr>
            <p:cNvPr id="182" name="AWARENESS…"/>
            <p:cNvSpPr txBox="1"/>
            <p:nvPr/>
          </p:nvSpPr>
          <p:spPr>
            <a:xfrm>
              <a:off x="252624" y="570018"/>
              <a:ext cx="3036487" cy="156921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2859" tIns="22859" rIns="22859" bIns="22859" numCol="1" anchor="ctr">
              <a:spAutoFit/>
            </a:bodyPr>
            <a:lstStyle/>
            <a:p>
              <a:pPr algn="ctr" defTabSz="800100">
                <a:lnSpc>
                  <a:spcPct val="90000"/>
                </a:lnSpc>
                <a:spcBef>
                  <a:spcPts val="700"/>
                </a:spcBef>
                <a:defRPr b="1"/>
              </a:pPr>
              <a:r>
                <a:t>AWARENESS</a:t>
              </a:r>
            </a:p>
            <a:p>
              <a:pPr algn="ctr" defTabSz="800100">
                <a:lnSpc>
                  <a:spcPct val="90000"/>
                </a:lnSpc>
                <a:spcBef>
                  <a:spcPts val="500"/>
                </a:spcBef>
                <a:defRPr sz="1400">
                  <a:latin typeface="Calibri Light"/>
                  <a:ea typeface="Calibri Light"/>
                  <a:cs typeface="Calibri Light"/>
                  <a:sym typeface="Calibri Light"/>
                </a:defRPr>
              </a:pPr>
              <a:r>
                <a:t>New visitor is just browsing – checking things out. They may have been referred to the site via search, social channel or friend. They are there because they are intrigued and want to learn more (quickly)</a:t>
              </a:r>
            </a:p>
          </p:txBody>
        </p:sp>
        <p:sp>
          <p:nvSpPr>
            <p:cNvPr id="183" name="Shape"/>
            <p:cNvSpPr/>
            <p:nvPr/>
          </p:nvSpPr>
          <p:spPr>
            <a:xfrm>
              <a:off x="3252622" y="0"/>
              <a:ext cx="745093" cy="10995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7059"/>
                  </a:moveTo>
                  <a:lnTo>
                    <a:pt x="0" y="7059"/>
                  </a:lnTo>
                  <a:cubicBezTo>
                    <a:pt x="3555" y="6604"/>
                    <a:pt x="7146" y="6295"/>
                    <a:pt x="10756" y="6132"/>
                  </a:cubicBezTo>
                  <a:lnTo>
                    <a:pt x="11288" y="0"/>
                  </a:lnTo>
                  <a:lnTo>
                    <a:pt x="21600" y="10732"/>
                  </a:lnTo>
                  <a:lnTo>
                    <a:pt x="9414" y="21600"/>
                  </a:lnTo>
                  <a:lnTo>
                    <a:pt x="9946" y="15475"/>
                  </a:lnTo>
                  <a:lnTo>
                    <a:pt x="9946" y="15475"/>
                  </a:lnTo>
                  <a:cubicBezTo>
                    <a:pt x="7461" y="15624"/>
                    <a:pt x="4990" y="15857"/>
                    <a:pt x="2539" y="16170"/>
                  </a:cubicBezTo>
                  <a:close/>
                </a:path>
              </a:pathLst>
            </a:custGeom>
            <a:gradFill flip="none" rotWithShape="1">
              <a:gsLst>
                <a:gs pos="0">
                  <a:srgbClr val="B0C9E7"/>
                </a:gs>
                <a:gs pos="50000">
                  <a:srgbClr val="A2C0E6"/>
                </a:gs>
                <a:gs pos="100000">
                  <a:srgbClr val="8BAACF"/>
                </a:gs>
              </a:gsLst>
              <a:lin ang="5400000" scaled="0"/>
            </a:gradFill>
            <a:ln w="12700" cap="flat">
              <a:noFill/>
              <a:miter lim="400000"/>
            </a:ln>
            <a:effectLst/>
          </p:spPr>
          <p:txBody>
            <a:bodyPr wrap="square" lIns="45719" tIns="45719" rIns="45719" bIns="45719" numCol="1" anchor="t">
              <a:noAutofit/>
            </a:bodyPr>
            <a:lstStyle/>
            <a:p>
              <a:pPr/>
            </a:p>
          </p:txBody>
        </p:sp>
      </p:grpSp>
      <p:sp>
        <p:nvSpPr>
          <p:cNvPr id="185" name="TextBox 4"/>
          <p:cNvSpPr txBox="1"/>
          <p:nvPr/>
        </p:nvSpPr>
        <p:spPr>
          <a:xfrm>
            <a:off x="5226585" y="2823525"/>
            <a:ext cx="3521630" cy="1412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1600"/>
            </a:pPr>
            <a:r>
              <a:t> “Types of content to achieve goals differ – important to create content for every stage of the buying cycle.” </a:t>
            </a:r>
          </a:p>
          <a:p>
            <a:pPr algn="ctr">
              <a:defRPr sz="1600"/>
            </a:pPr>
          </a:p>
          <a:p>
            <a:pPr algn="ctr">
              <a:defRPr sz="1200"/>
            </a:pPr>
            <a:r>
              <a:t>– </a:t>
            </a:r>
            <a:r>
              <a:rPr i="1"/>
              <a:t>Hubspot, Building a Killer Content Strategy</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7" name="Rectangle 1"/>
          <p:cNvSpPr txBox="1"/>
          <p:nvPr>
            <p:ph type="title"/>
          </p:nvPr>
        </p:nvSpPr>
        <p:spPr>
          <a:xfrm>
            <a:off x="642012" y="422879"/>
            <a:ext cx="6315126" cy="550717"/>
          </a:xfrm>
          <a:prstGeom prst="rect">
            <a:avLst/>
          </a:prstGeom>
        </p:spPr>
        <p:txBody>
          <a:bodyPr/>
          <a:lstStyle>
            <a:lvl1pPr defTabSz="713231">
              <a:defRPr b="1" sz="3120">
                <a:latin typeface="+mj-lt"/>
                <a:ea typeface="+mj-ea"/>
                <a:cs typeface="+mj-cs"/>
                <a:sym typeface="Calibri"/>
              </a:defRPr>
            </a:lvl1pPr>
          </a:lstStyle>
          <a:p>
            <a:pPr/>
            <a:r>
              <a:t>Motivating user engagement</a:t>
            </a:r>
          </a:p>
        </p:txBody>
      </p:sp>
      <p:sp>
        <p:nvSpPr>
          <p:cNvPr id="188" name="TextBox 3"/>
          <p:cNvSpPr txBox="1"/>
          <p:nvPr/>
        </p:nvSpPr>
        <p:spPr>
          <a:xfrm>
            <a:off x="2740165" y="6312472"/>
            <a:ext cx="9351751" cy="26497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r">
              <a:defRPr sz="1200">
                <a:latin typeface="Franklin Gothic Book"/>
                <a:ea typeface="Franklin Gothic Book"/>
                <a:cs typeface="Franklin Gothic Book"/>
                <a:sym typeface="Franklin Gothic Book"/>
              </a:defRPr>
            </a:pPr>
            <a:r>
              <a:t>Mars, K. (2015, Mar 20). Five (5) best practices for your website content strategy. </a:t>
            </a:r>
            <a:r>
              <a:rPr i="1"/>
              <a:t>The Rocket Blog</a:t>
            </a:r>
            <a:r>
              <a:t>. </a:t>
            </a:r>
          </a:p>
        </p:txBody>
      </p:sp>
      <p:sp>
        <p:nvSpPr>
          <p:cNvPr id="189" name="Rectangle 4"/>
          <p:cNvSpPr txBox="1"/>
          <p:nvPr/>
        </p:nvSpPr>
        <p:spPr>
          <a:xfrm>
            <a:off x="1041778" y="2318487"/>
            <a:ext cx="4622043" cy="320040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1" marL="342900" indent="-233363" defTabSz="711200">
              <a:lnSpc>
                <a:spcPct val="90000"/>
              </a:lnSpc>
              <a:spcBef>
                <a:spcPts val="1200"/>
              </a:spcBef>
              <a:buSzPct val="100000"/>
              <a:buFont typeface="Arial"/>
              <a:buChar char="•"/>
              <a:defRPr sz="2000">
                <a:latin typeface="Calibri Light"/>
                <a:ea typeface="Calibri Light"/>
                <a:cs typeface="Calibri Light"/>
                <a:sym typeface="Calibri Light"/>
              </a:defRPr>
            </a:pPr>
            <a:r>
              <a:t>Formal, flowery content</a:t>
            </a:r>
          </a:p>
          <a:p>
            <a:pPr lvl="1" marL="342900" indent="-233363" defTabSz="711200">
              <a:lnSpc>
                <a:spcPct val="90000"/>
              </a:lnSpc>
              <a:spcBef>
                <a:spcPts val="1200"/>
              </a:spcBef>
              <a:buSzPct val="100000"/>
              <a:buFont typeface="Arial"/>
              <a:buChar char="•"/>
              <a:defRPr sz="2000">
                <a:latin typeface="Calibri Light"/>
                <a:ea typeface="Calibri Light"/>
                <a:cs typeface="Calibri Light"/>
                <a:sym typeface="Calibri Light"/>
              </a:defRPr>
            </a:pPr>
            <a:r>
              <a:t>Lacks all humor – un-fun and un-interesting</a:t>
            </a:r>
          </a:p>
          <a:p>
            <a:pPr lvl="1" marL="342900" indent="-233363" defTabSz="711200">
              <a:lnSpc>
                <a:spcPct val="90000"/>
              </a:lnSpc>
              <a:spcBef>
                <a:spcPts val="1200"/>
              </a:spcBef>
              <a:buSzPct val="100000"/>
              <a:buFont typeface="Arial"/>
              <a:buChar char="•"/>
              <a:defRPr sz="2000">
                <a:latin typeface="Calibri Light"/>
                <a:ea typeface="Calibri Light"/>
                <a:cs typeface="Calibri Light"/>
                <a:sym typeface="Calibri Light"/>
              </a:defRPr>
            </a:pPr>
            <a:r>
              <a:t>Uses too many ‘be’ verbs (is, are, was, were, etc.)</a:t>
            </a:r>
          </a:p>
          <a:p>
            <a:pPr lvl="1" marL="342900" indent="-233363" defTabSz="711200">
              <a:lnSpc>
                <a:spcPct val="90000"/>
              </a:lnSpc>
              <a:spcBef>
                <a:spcPts val="1200"/>
              </a:spcBef>
              <a:buSzPct val="100000"/>
              <a:buFont typeface="Arial"/>
              <a:buChar char="•"/>
              <a:defRPr sz="2000">
                <a:latin typeface="Calibri Light"/>
                <a:ea typeface="Calibri Light"/>
                <a:cs typeface="Calibri Light"/>
                <a:sym typeface="Calibri Light"/>
              </a:defRPr>
            </a:pPr>
            <a:r>
              <a:t>No photos or videos (or bad ones)</a:t>
            </a:r>
          </a:p>
          <a:p>
            <a:pPr lvl="1" marL="342900" indent="-233363" defTabSz="711200">
              <a:lnSpc>
                <a:spcPct val="90000"/>
              </a:lnSpc>
              <a:spcBef>
                <a:spcPts val="1200"/>
              </a:spcBef>
              <a:buSzPct val="100000"/>
              <a:buFont typeface="Arial"/>
              <a:buChar char="•"/>
              <a:defRPr sz="2000">
                <a:latin typeface="Calibri Light"/>
                <a:ea typeface="Calibri Light"/>
                <a:cs typeface="Calibri Light"/>
                <a:sym typeface="Calibri Light"/>
              </a:defRPr>
            </a:pPr>
            <a:r>
              <a:t>Copy is too long without breaks or use of style (bold, itals, section headers)</a:t>
            </a:r>
          </a:p>
        </p:txBody>
      </p:sp>
      <p:sp>
        <p:nvSpPr>
          <p:cNvPr id="190" name="Rectangle 12"/>
          <p:cNvSpPr txBox="1"/>
          <p:nvPr/>
        </p:nvSpPr>
        <p:spPr>
          <a:xfrm>
            <a:off x="6159689" y="2318487"/>
            <a:ext cx="4744873" cy="347472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1" marL="342900" indent="-342900" defTabSz="711200">
              <a:lnSpc>
                <a:spcPct val="90000"/>
              </a:lnSpc>
              <a:spcBef>
                <a:spcPts val="1200"/>
              </a:spcBef>
              <a:buSzPct val="100000"/>
              <a:buFont typeface="Arial"/>
              <a:buChar char="•"/>
              <a:defRPr sz="2000">
                <a:latin typeface="Calibri Light"/>
                <a:ea typeface="Calibri Light"/>
                <a:cs typeface="Calibri Light"/>
                <a:sym typeface="Calibri Light"/>
              </a:defRPr>
            </a:pPr>
            <a:r>
              <a:t>Uses informal, digestible writing style</a:t>
            </a:r>
          </a:p>
          <a:p>
            <a:pPr lvl="1" marL="342900" indent="-342900" defTabSz="711200">
              <a:lnSpc>
                <a:spcPct val="90000"/>
              </a:lnSpc>
              <a:spcBef>
                <a:spcPts val="1200"/>
              </a:spcBef>
              <a:buSzPct val="100000"/>
              <a:buFont typeface="Arial"/>
              <a:buChar char="•"/>
              <a:defRPr sz="2000">
                <a:latin typeface="Calibri Light"/>
                <a:ea typeface="Calibri Light"/>
                <a:cs typeface="Calibri Light"/>
                <a:sym typeface="Calibri Light"/>
              </a:defRPr>
            </a:pPr>
            <a:r>
              <a:t>Incorporates humor (in small doses) – think witty vs. cynical</a:t>
            </a:r>
          </a:p>
          <a:p>
            <a:pPr lvl="1" marL="342900" indent="-342900" defTabSz="711200">
              <a:lnSpc>
                <a:spcPct val="90000"/>
              </a:lnSpc>
              <a:spcBef>
                <a:spcPts val="1200"/>
              </a:spcBef>
              <a:buSzPct val="100000"/>
              <a:buFont typeface="Arial"/>
              <a:buChar char="•"/>
              <a:defRPr sz="2000">
                <a:latin typeface="Calibri Light"/>
                <a:ea typeface="Calibri Light"/>
                <a:cs typeface="Calibri Light"/>
                <a:sym typeface="Calibri Light"/>
              </a:defRPr>
            </a:pPr>
            <a:r>
              <a:t>Uses active voice</a:t>
            </a:r>
          </a:p>
          <a:p>
            <a:pPr lvl="1" marL="342900" indent="-342900" defTabSz="711200">
              <a:lnSpc>
                <a:spcPct val="90000"/>
              </a:lnSpc>
              <a:spcBef>
                <a:spcPts val="1200"/>
              </a:spcBef>
              <a:buSzPct val="100000"/>
              <a:buFont typeface="Arial"/>
              <a:buChar char="•"/>
              <a:defRPr sz="2000">
                <a:latin typeface="Calibri Light"/>
                <a:ea typeface="Calibri Light"/>
                <a:cs typeface="Calibri Light"/>
                <a:sym typeface="Calibri Light"/>
              </a:defRPr>
            </a:pPr>
            <a:r>
              <a:t>Copy is brief, intentional, relevant and useful</a:t>
            </a:r>
          </a:p>
          <a:p>
            <a:pPr lvl="1" marL="342900" indent="-342900" defTabSz="711200">
              <a:lnSpc>
                <a:spcPct val="90000"/>
              </a:lnSpc>
              <a:spcBef>
                <a:spcPts val="1200"/>
              </a:spcBef>
              <a:buSzPct val="100000"/>
              <a:buFont typeface="Arial"/>
              <a:buChar char="•"/>
              <a:defRPr sz="2000">
                <a:latin typeface="Calibri Light"/>
                <a:ea typeface="Calibri Light"/>
                <a:cs typeface="Calibri Light"/>
                <a:sym typeface="Calibri Light"/>
              </a:defRPr>
            </a:pPr>
            <a:r>
              <a:t>Overall site design and copy is “scannable” – easy to navigate and logical flow and placement of content and visual elements</a:t>
            </a:r>
          </a:p>
        </p:txBody>
      </p:sp>
      <p:sp>
        <p:nvSpPr>
          <p:cNvPr id="191" name="TextBox 13"/>
          <p:cNvSpPr txBox="1"/>
          <p:nvPr/>
        </p:nvSpPr>
        <p:spPr>
          <a:xfrm>
            <a:off x="845213" y="1450423"/>
            <a:ext cx="2947917" cy="802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400"/>
            </a:lvl1pPr>
          </a:lstStyle>
          <a:p>
            <a:pPr/>
            <a:r>
              <a:t>The “boring” website</a:t>
            </a:r>
          </a:p>
        </p:txBody>
      </p:sp>
      <p:sp>
        <p:nvSpPr>
          <p:cNvPr id="192" name="TextBox 14"/>
          <p:cNvSpPr txBox="1"/>
          <p:nvPr/>
        </p:nvSpPr>
        <p:spPr>
          <a:xfrm>
            <a:off x="5942081" y="1450423"/>
            <a:ext cx="3474874" cy="802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400"/>
            </a:lvl1pPr>
          </a:lstStyle>
          <a:p>
            <a:pPr/>
            <a:r>
              <a:t>The “engaging” website</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