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b="def" i="def"/>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alpha val="20000"/>
            </a:scheme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alpha val="20000"/>
            </a:schemeClr>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12700" cap="flat">
              <a:solidFill>
                <a:schemeClr val="accent1"/>
              </a:solidFill>
              <a:prstDash val="solid"/>
              <a:round/>
            </a:ln>
          </a:top>
          <a:bottom>
            <a:ln w="12700" cap="flat">
              <a:solidFill>
                <a:schemeClr val="accent1"/>
              </a:solidFill>
              <a:prstDash val="solid"/>
              <a:round/>
            </a:ln>
          </a:bottom>
          <a:insideH>
            <a:ln w="12700" cap="flat">
              <a:noFill/>
              <a:miter lim="400000"/>
            </a:ln>
          </a:insideH>
          <a:insideV>
            <a:ln w="12700" cap="flat">
              <a:noFill/>
              <a:miter lim="400000"/>
            </a:ln>
          </a:insideV>
        </a:tcBdr>
        <a:fill>
          <a:noFill/>
        </a:fill>
      </a:tcStyle>
    </a:lastRow>
    <a:firstRow>
      <a:tcTxStyle b="on" i="off">
        <a:fontRef idx="minor">
          <a:srgbClr val="000000"/>
        </a:fontRef>
        <a:srgbClr val="000000"/>
      </a:tcTxStyle>
      <a:tcStyle>
        <a:tcBdr>
          <a:left>
            <a:ln w="12700" cap="flat">
              <a:noFill/>
              <a:miter lim="400000"/>
            </a:ln>
          </a:left>
          <a:right>
            <a:ln w="12700" cap="flat">
              <a:noFill/>
              <a:miter lim="400000"/>
            </a:ln>
          </a:right>
          <a:top>
            <a:ln w="12700" cap="flat">
              <a:solidFill>
                <a:schemeClr val="accent1"/>
              </a:solidFill>
              <a:prstDash val="solid"/>
              <a:round/>
            </a:ln>
          </a:top>
          <a:bottom>
            <a:ln w="12700" cap="flat">
              <a:solidFill>
                <a:schemeClr val="accent1"/>
              </a:solidFill>
              <a:prstDash val="solid"/>
              <a:round/>
            </a:ln>
          </a:bottom>
          <a:insideH>
            <a:ln w="12700" cap="flat">
              <a:noFill/>
              <a:miter lim="400000"/>
            </a:ln>
          </a:insideH>
          <a:insideV>
            <a:ln w="12700" cap="flat">
              <a:noFill/>
              <a:miter lim="400000"/>
            </a:ln>
          </a:insideV>
        </a:tcBdr>
        <a:fill>
          <a:no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p:nvPr>
            <p:ph type="sldImg"/>
          </p:nvPr>
        </p:nvSpPr>
        <p:spPr>
          <a:xfrm>
            <a:off x="1143000" y="685800"/>
            <a:ext cx="4572000" cy="3429000"/>
          </a:xfrm>
          <a:prstGeom prst="rect">
            <a:avLst/>
          </a:prstGeom>
        </p:spPr>
        <p:txBody>
          <a:bodyPr/>
          <a:lstStyle/>
          <a:p>
            <a:pPr/>
          </a:p>
        </p:txBody>
      </p:sp>
      <p:sp>
        <p:nvSpPr>
          <p:cNvPr id="110" name="Shape 1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13"/>
          </p:nvPr>
        </p:nvSpPr>
        <p:spPr>
          <a:xfrm>
            <a:off x="6172200" y="1681163"/>
            <a:ext cx="5183188" cy="823913"/>
          </a:xfrm>
          <a:prstGeom prst="rect">
            <a:avLst/>
          </a:prstGeom>
        </p:spPr>
        <p:txBody>
          <a:bodyPr anchor="b"/>
          <a:lstStyle/>
          <a:p>
            <a:pPr marL="0" indent="0">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13"/>
          </p:nvPr>
        </p:nvSpPr>
        <p:spPr>
          <a:xfrm>
            <a:off x="839787" y="2057400"/>
            <a:ext cx="3932239" cy="3811588"/>
          </a:xfrm>
          <a:prstGeom prst="rect">
            <a:avLst/>
          </a:prstGeom>
        </p:spPr>
        <p:txBody>
          <a:bodyPr/>
          <a:lstStyle/>
          <a:p>
            <a:pPr marL="0" indent="0">
              <a:buSzTx/>
              <a:buFontTx/>
              <a:buNone/>
              <a:defRPr sz="1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83" name="Picture Placeholder 2"/>
          <p:cNvSpPr/>
          <p:nvPr>
            <p:ph type="pic" sz="half" idx="13"/>
          </p:nvPr>
        </p:nvSpPr>
        <p:spPr>
          <a:xfrm>
            <a:off x="5183187" y="987425"/>
            <a:ext cx="6172201" cy="4873625"/>
          </a:xfrm>
          <a:prstGeom prst="rect">
            <a:avLst/>
          </a:prstGeom>
        </p:spPr>
        <p:txBody>
          <a:bodyPr lIns="91439" rIns="91439">
            <a:noAutofit/>
          </a:bodyPr>
          <a:lstStyle/>
          <a:p>
            <a:pPr/>
          </a:p>
        </p:txBody>
      </p:sp>
      <p:sp>
        <p:nvSpPr>
          <p:cNvPr id="84"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92" name="Title Text"/>
          <p:cNvSpPr txBox="1"/>
          <p:nvPr>
            <p:ph type="title"/>
          </p:nvPr>
        </p:nvSpPr>
        <p:spPr>
          <a:prstGeom prst="rect">
            <a:avLst/>
          </a:prstGeom>
        </p:spPr>
        <p:txBody>
          <a:bodyPr/>
          <a:lstStyle/>
          <a:p>
            <a:pPr/>
            <a:r>
              <a:t>Title Text</a:t>
            </a:r>
          </a:p>
        </p:txBody>
      </p:sp>
      <p:sp>
        <p:nvSpPr>
          <p:cNvPr id="9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101" name="Title Text"/>
          <p:cNvSpPr txBox="1"/>
          <p:nvPr>
            <p:ph type="title"/>
          </p:nvPr>
        </p:nvSpPr>
        <p:spPr>
          <a:xfrm>
            <a:off x="8724900" y="365125"/>
            <a:ext cx="2628900" cy="5811838"/>
          </a:xfrm>
          <a:prstGeom prst="rect">
            <a:avLst/>
          </a:prstGeom>
        </p:spPr>
        <p:txBody>
          <a:bodyPr/>
          <a:lstStyle/>
          <a:p>
            <a:pPr/>
            <a:r>
              <a:t>Title Text</a:t>
            </a:r>
          </a:p>
        </p:txBody>
      </p:sp>
      <p:sp>
        <p:nvSpPr>
          <p:cNvPr id="102" name="Body Level One…"/>
          <p:cNvSpPr txBox="1"/>
          <p:nvPr>
            <p:ph type="body" idx="1"/>
          </p:nvPr>
        </p:nvSpPr>
        <p:spPr>
          <a:xfrm>
            <a:off x="838200" y="365125"/>
            <a:ext cx="7734300" cy="58118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9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www.ted.com/pages/tedx_presentation_design" TargetMode="Externa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2" name="Rectangle 3"/>
          <p:cNvSpPr/>
          <p:nvPr/>
        </p:nvSpPr>
        <p:spPr>
          <a:xfrm>
            <a:off x="0" y="0"/>
            <a:ext cx="12192000" cy="6858000"/>
          </a:xfrm>
          <a:prstGeom prst="rect">
            <a:avLst/>
          </a:prstGeom>
          <a:solidFill>
            <a:srgbClr val="000000"/>
          </a:solidFill>
          <a:ln w="12700">
            <a:miter lim="400000"/>
          </a:ln>
        </p:spPr>
        <p:txBody>
          <a:bodyPr lIns="45719" rIns="45719" anchor="ctr"/>
          <a:lstStyle/>
          <a:p>
            <a:pPr algn="ctr">
              <a:defRPr>
                <a:solidFill>
                  <a:srgbClr val="FFFFFF"/>
                </a:solidFill>
              </a:defRPr>
            </a:pPr>
          </a:p>
        </p:txBody>
      </p:sp>
      <p:sp>
        <p:nvSpPr>
          <p:cNvPr id="113" name="TextBox 1"/>
          <p:cNvSpPr txBox="1"/>
          <p:nvPr/>
        </p:nvSpPr>
        <p:spPr>
          <a:xfrm>
            <a:off x="307072" y="2165207"/>
            <a:ext cx="11896636" cy="15519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pc="120" sz="9600">
                <a:solidFill>
                  <a:srgbClr val="FFFFFF"/>
                </a:solidFill>
                <a:latin typeface="Franklin Gothic Demi Cond"/>
                <a:ea typeface="Franklin Gothic Demi Cond"/>
                <a:cs typeface="Franklin Gothic Demi Cond"/>
                <a:sym typeface="Franklin Gothic Demi Cond"/>
              </a:defRPr>
            </a:lvl1pPr>
          </a:lstStyle>
          <a:p>
            <a:pPr/>
            <a:r>
              <a:t>PRESENTATIONS &amp; </a:t>
            </a:r>
          </a:p>
        </p:txBody>
      </p:sp>
      <p:sp>
        <p:nvSpPr>
          <p:cNvPr id="114" name="TextBox 6"/>
          <p:cNvSpPr txBox="1"/>
          <p:nvPr/>
        </p:nvSpPr>
        <p:spPr>
          <a:xfrm>
            <a:off x="307070" y="4279229"/>
            <a:ext cx="4606125" cy="56266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200">
                <a:solidFill>
                  <a:srgbClr val="FFFFFF"/>
                </a:solidFill>
                <a:latin typeface="Franklin Gothic Book"/>
                <a:ea typeface="Franklin Gothic Book"/>
                <a:cs typeface="Franklin Gothic Book"/>
                <a:sym typeface="Franklin Gothic Book"/>
              </a:defRPr>
            </a:lvl1pPr>
          </a:lstStyle>
          <a:p>
            <a:pPr/>
            <a:r>
              <a:t>Design &amp; Delivery</a:t>
            </a:r>
          </a:p>
        </p:txBody>
      </p:sp>
      <p:sp>
        <p:nvSpPr>
          <p:cNvPr id="115" name="Oval 8"/>
          <p:cNvSpPr/>
          <p:nvPr/>
        </p:nvSpPr>
        <p:spPr>
          <a:xfrm>
            <a:off x="286602" y="466818"/>
            <a:ext cx="764278" cy="764277"/>
          </a:xfrm>
          <a:prstGeom prst="ellipse">
            <a:avLst/>
          </a:prstGeom>
          <a:solidFill>
            <a:srgbClr val="981F32"/>
          </a:solidFill>
          <a:ln w="12700">
            <a:miter lim="400000"/>
          </a:ln>
        </p:spPr>
        <p:txBody>
          <a:bodyPr lIns="45719" rIns="45719" anchor="ctr"/>
          <a:lstStyle/>
          <a:p>
            <a:pPr algn="ctr">
              <a:defRPr>
                <a:solidFill>
                  <a:srgbClr val="FFFFFF"/>
                </a:solidFill>
              </a:defRPr>
            </a:pPr>
          </a:p>
        </p:txBody>
      </p:sp>
      <p:sp>
        <p:nvSpPr>
          <p:cNvPr id="116" name="TextBox 11"/>
          <p:cNvSpPr txBox="1"/>
          <p:nvPr/>
        </p:nvSpPr>
        <p:spPr>
          <a:xfrm>
            <a:off x="286602" y="5889838"/>
            <a:ext cx="4022146" cy="929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a:solidFill>
                  <a:srgbClr val="FFFFFF"/>
                </a:solidFill>
                <a:latin typeface="Franklin Gothic Medium Cond"/>
                <a:ea typeface="Franklin Gothic Medium Cond"/>
                <a:cs typeface="Franklin Gothic Medium Cond"/>
                <a:sym typeface="Franklin Gothic Medium Cond"/>
              </a:defRPr>
            </a:pPr>
            <a:r>
              <a:t>CHELSEA NEWMAN, MS</a:t>
            </a:r>
          </a:p>
          <a:p>
            <a:pPr>
              <a:defRPr b="1">
                <a:solidFill>
                  <a:srgbClr val="FFFFFF"/>
                </a:solidFill>
                <a:latin typeface="Franklin Gothic Medium Cond"/>
                <a:ea typeface="Franklin Gothic Medium Cond"/>
                <a:cs typeface="Franklin Gothic Medium Cond"/>
                <a:sym typeface="Franklin Gothic Medium Cond"/>
              </a:defRPr>
            </a:pPr>
            <a:r>
              <a:t>Clinical Assistant Professor</a:t>
            </a:r>
          </a:p>
          <a:p>
            <a:pPr>
              <a:defRPr b="1">
                <a:solidFill>
                  <a:srgbClr val="FFFFFF"/>
                </a:solidFill>
                <a:latin typeface="Franklin Gothic Medium Cond"/>
                <a:ea typeface="Franklin Gothic Medium Cond"/>
                <a:cs typeface="Franklin Gothic Medium Cond"/>
                <a:sym typeface="Franklin Gothic Medium Cond"/>
              </a:defRPr>
            </a:pPr>
            <a:r>
              <a:t>(PPT by Rebecca Cooney)</a:t>
            </a:r>
          </a:p>
        </p:txBody>
      </p:sp>
      <p:sp>
        <p:nvSpPr>
          <p:cNvPr id="117" name="TextBox 7"/>
          <p:cNvSpPr txBox="1"/>
          <p:nvPr/>
        </p:nvSpPr>
        <p:spPr>
          <a:xfrm>
            <a:off x="307071" y="3099318"/>
            <a:ext cx="11730098" cy="1551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pc="120" sz="9600">
                <a:solidFill>
                  <a:srgbClr val="FFFFFF"/>
                </a:solidFill>
                <a:latin typeface="Franklin Gothic Demi Cond"/>
                <a:ea typeface="Franklin Gothic Demi Cond"/>
                <a:cs typeface="Franklin Gothic Demi Cond"/>
                <a:sym typeface="Franklin Gothic Demi Cond"/>
              </a:defRPr>
            </a:lvl1pPr>
          </a:lstStyle>
          <a:p>
            <a:pPr/>
            <a:r>
              <a:t>REPORTS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9" name="Rectangle 1"/>
          <p:cNvSpPr/>
          <p:nvPr/>
        </p:nvSpPr>
        <p:spPr>
          <a:xfrm>
            <a:off x="203200" y="76200"/>
            <a:ext cx="11887200" cy="6705600"/>
          </a:xfrm>
          <a:prstGeom prst="rect">
            <a:avLst/>
          </a:prstGeom>
          <a:solidFill>
            <a:srgbClr val="FFFFFF"/>
          </a:solidFill>
          <a:ln w="12700">
            <a:miter lim="400000"/>
          </a:ln>
        </p:spPr>
        <p:txBody>
          <a:bodyPr lIns="45719" rIns="45719" anchor="ctr"/>
          <a:lstStyle/>
          <a:p>
            <a:pPr algn="ctr">
              <a:defRPr sz="2400">
                <a:solidFill>
                  <a:srgbClr val="FFFFFF"/>
                </a:solidFill>
              </a:defRPr>
            </a:pPr>
          </a:p>
        </p:txBody>
      </p:sp>
      <p:sp>
        <p:nvSpPr>
          <p:cNvPr id="120" name="Rectangle 2"/>
          <p:cNvSpPr txBox="1"/>
          <p:nvPr/>
        </p:nvSpPr>
        <p:spPr>
          <a:xfrm>
            <a:off x="1295400" y="584199"/>
            <a:ext cx="9702800" cy="1564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2400">
                <a:latin typeface="Calibri Light"/>
                <a:ea typeface="Calibri Light"/>
                <a:cs typeface="Calibri Light"/>
                <a:sym typeface="Calibri Light"/>
              </a:defRPr>
            </a:lvl1pPr>
          </a:lstStyle>
          <a:p>
            <a:pPr/>
            <a:r>
              <a:t>Practitioners generate reports and deliver presentations every day – sometimes multiple times a day. The length, complexity, formality and delivery mechanism vary depending on several factors related to audience, stakeholder preference, venue and purpose.</a:t>
            </a:r>
          </a:p>
        </p:txBody>
      </p:sp>
      <p:graphicFrame>
        <p:nvGraphicFramePr>
          <p:cNvPr id="121" name="Table 3"/>
          <p:cNvGraphicFramePr/>
          <p:nvPr/>
        </p:nvGraphicFramePr>
        <p:xfrm>
          <a:off x="1016000" y="2514600"/>
          <a:ext cx="10363200" cy="3251200"/>
        </p:xfrm>
        <a:graphic xmlns:a="http://schemas.openxmlformats.org/drawingml/2006/main">
          <a:graphicData uri="http://schemas.openxmlformats.org/drawingml/2006/table">
            <a:tbl>
              <a:tblPr firstCol="1" firstRow="0" lastCol="0" lastRow="0" bandCol="0" bandRow="1" rtl="0">
                <a:tableStyleId>{4C3C2611-4C71-4FC5-86AE-919BDF0F9419}</a:tableStyleId>
              </a:tblPr>
              <a:tblGrid>
                <a:gridCol w="5181600"/>
                <a:gridCol w="5181600"/>
              </a:tblGrid>
              <a:tr h="3251200">
                <a:tc>
                  <a:txBody>
                    <a:bodyPr/>
                    <a:lstStyle/>
                    <a:p>
                      <a:pPr marR="274320" indent="230188" algn="ctr">
                        <a:spcBef>
                          <a:spcPts val="500"/>
                        </a:spcBef>
                        <a:defRPr b="0" sz="1900">
                          <a:latin typeface="Franklin Gothic Book"/>
                          <a:ea typeface="Franklin Gothic Book"/>
                          <a:cs typeface="Franklin Gothic Book"/>
                          <a:sym typeface="Franklin Gothic Book"/>
                        </a:defRPr>
                      </a:pPr>
                      <a:r>
                        <a:t>“A good progress report provides actual results… It reports preliminary key findings… A progress report discusses two major topics: Work Completed (or Results to Date) and Work Remaining.”  </a:t>
                      </a:r>
                      <a:endParaRPr sz="2400"/>
                    </a:p>
                    <a:p>
                      <a:pPr marR="274320" indent="230188" algn="ctr">
                        <a:spcBef>
                          <a:spcPts val="500"/>
                        </a:spcBef>
                        <a:defRPr b="0" i="1" sz="1600">
                          <a:latin typeface="Franklin Gothic Book"/>
                          <a:ea typeface="Franklin Gothic Book"/>
                          <a:cs typeface="Franklin Gothic Book"/>
                          <a:sym typeface="Franklin Gothic Book"/>
                        </a:defRPr>
                      </a:pPr>
                      <a:r>
                        <a:t>Pearson Education</a:t>
                      </a:r>
                    </a:p>
                  </a:txBody>
                  <a:tcPr marL="0" marR="0" marT="0" marB="0" anchor="ctr" anchorCtr="0" horzOverflow="overflow">
                    <a:lnB w="38100">
                      <a:solidFill>
                        <a:srgbClr val="FFFFFF"/>
                      </a:solidFill>
                    </a:lnB>
                    <a:solidFill>
                      <a:srgbClr val="2E75B6"/>
                    </a:solidFill>
                  </a:tcPr>
                </a:tc>
                <a:tc>
                  <a:txBody>
                    <a:bodyPr/>
                    <a:lstStyle/>
                    <a:p>
                      <a:pPr indent="115887" algn="ctr">
                        <a:spcBef>
                          <a:spcPts val="500"/>
                        </a:spcBef>
                        <a:defRPr sz="1900">
                          <a:latin typeface="Franklin Gothic Book"/>
                          <a:ea typeface="Franklin Gothic Book"/>
                          <a:cs typeface="Franklin Gothic Book"/>
                          <a:sym typeface="Franklin Gothic Book"/>
                        </a:defRPr>
                      </a:pPr>
                      <a:r>
                        <a:t>"Your [presentation] purpose is to make your audience see what you saw, hear what you heard, feel what you felt. Relevant detail, couched in concrete, colorful language, is the best way to recreate the incident as it happened and to picture it for the audience."</a:t>
                      </a:r>
                      <a:endParaRPr sz="2400"/>
                    </a:p>
                    <a:p>
                      <a:pPr indent="115887" algn="ctr">
                        <a:spcBef>
                          <a:spcPts val="500"/>
                        </a:spcBef>
                        <a:defRPr i="1" sz="1600">
                          <a:latin typeface="Franklin Gothic Book"/>
                          <a:ea typeface="Franklin Gothic Book"/>
                          <a:cs typeface="Franklin Gothic Book"/>
                          <a:sym typeface="Franklin Gothic Book"/>
                        </a:defRPr>
                      </a:pPr>
                      <a:r>
                        <a:t>-Dale Carnegie, motivational speaker and author</a:t>
                      </a:r>
                    </a:p>
                  </a:txBody>
                  <a:tcPr marL="0" marR="0" marT="0" marB="0" anchor="ctr" anchorCtr="0" horzOverflow="overflow">
                    <a:lnB w="38100">
                      <a:solidFill>
                        <a:srgbClr val="FFFFFF"/>
                      </a:solidFill>
                    </a:lnB>
                    <a:solidFill>
                      <a:srgbClr val="EDEDED"/>
                    </a:solidFill>
                  </a:tcPr>
                </a:tc>
              </a:tr>
            </a:tbl>
          </a:graphicData>
        </a:graphic>
      </p:graphicFrame>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3" name="Rectangle 2"/>
          <p:cNvSpPr txBox="1"/>
          <p:nvPr/>
        </p:nvSpPr>
        <p:spPr>
          <a:xfrm>
            <a:off x="0" y="281597"/>
            <a:ext cx="12192000" cy="688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4000"/>
            </a:lvl1pPr>
          </a:lstStyle>
          <a:p>
            <a:pPr/>
            <a:r>
              <a:t>Foundations in Presenting &amp; Reporting</a:t>
            </a:r>
          </a:p>
        </p:txBody>
      </p:sp>
      <p:sp>
        <p:nvSpPr>
          <p:cNvPr id="124" name="Rectangle 3"/>
          <p:cNvSpPr txBox="1"/>
          <p:nvPr/>
        </p:nvSpPr>
        <p:spPr>
          <a:xfrm>
            <a:off x="1727200" y="970560"/>
            <a:ext cx="8534400" cy="929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a:latin typeface="Calibri Light"/>
                <a:ea typeface="Calibri Light"/>
                <a:cs typeface="Calibri Light"/>
                <a:sym typeface="Calibri Light"/>
              </a:defRPr>
            </a:pPr>
            <a:r>
              <a:t>“A successful presentation needs to be both buttoned up (orderly) and free-flowing (a conversation). The tension between the two, the fact that both things are happening at once, defines the process.” –</a:t>
            </a:r>
            <a:r>
              <a:rPr i="1"/>
              <a:t> Dale Ludwig, author and historian</a:t>
            </a:r>
          </a:p>
        </p:txBody>
      </p:sp>
      <p:sp>
        <p:nvSpPr>
          <p:cNvPr id="125" name="TextBox 5"/>
          <p:cNvSpPr txBox="1"/>
          <p:nvPr/>
        </p:nvSpPr>
        <p:spPr>
          <a:xfrm>
            <a:off x="241643" y="2075468"/>
            <a:ext cx="4876801"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lvl1pPr>
          </a:lstStyle>
          <a:p>
            <a:pPr/>
            <a:r>
              <a:t>Foundational Activities</a:t>
            </a:r>
          </a:p>
        </p:txBody>
      </p:sp>
      <p:grpSp>
        <p:nvGrpSpPr>
          <p:cNvPr id="150" name="Diagram 6"/>
          <p:cNvGrpSpPr/>
          <p:nvPr/>
        </p:nvGrpSpPr>
        <p:grpSpPr>
          <a:xfrm>
            <a:off x="410715" y="2694668"/>
            <a:ext cx="11472168" cy="4394053"/>
            <a:chOff x="0" y="0"/>
            <a:chExt cx="11472166" cy="4394052"/>
          </a:xfrm>
        </p:grpSpPr>
        <p:grpSp>
          <p:nvGrpSpPr>
            <p:cNvPr id="128" name="Group"/>
            <p:cNvGrpSpPr/>
            <p:nvPr/>
          </p:nvGrpSpPr>
          <p:grpSpPr>
            <a:xfrm>
              <a:off x="0" y="0"/>
              <a:ext cx="2595513" cy="777601"/>
              <a:chOff x="0" y="0"/>
              <a:chExt cx="2595512" cy="777600"/>
            </a:xfrm>
          </p:grpSpPr>
          <p:sp>
            <p:nvSpPr>
              <p:cNvPr id="126" name="Rectangle"/>
              <p:cNvSpPr/>
              <p:nvPr/>
            </p:nvSpPr>
            <p:spPr>
              <a:xfrm>
                <a:off x="-1" y="-1"/>
                <a:ext cx="2595514" cy="777602"/>
              </a:xfrm>
              <a:prstGeom prst="rect">
                <a:avLst/>
              </a:prstGeom>
              <a:solidFill>
                <a:srgbClr val="2E75B6"/>
              </a:solidFill>
              <a:ln w="12700" cap="flat">
                <a:noFill/>
                <a:miter lim="400000"/>
              </a:ln>
              <a:effectLst/>
            </p:spPr>
            <p:txBody>
              <a:bodyPr wrap="square" lIns="45719" tIns="45719" rIns="45719" bIns="45719" numCol="1" anchor="ctr">
                <a:noAutofit/>
              </a:bodyPr>
              <a:lstStyle/>
              <a:p>
                <a:pPr algn="ctr" defTabSz="800100">
                  <a:lnSpc>
                    <a:spcPct val="90000"/>
                  </a:lnSpc>
                  <a:spcBef>
                    <a:spcPts val="600"/>
                  </a:spcBef>
                  <a:defRPr>
                    <a:solidFill>
                      <a:srgbClr val="FFFFFF"/>
                    </a:solidFill>
                  </a:defRPr>
                </a:pPr>
              </a:p>
            </p:txBody>
          </p:sp>
          <p:sp>
            <p:nvSpPr>
              <p:cNvPr id="127" name="Research &amp; Discovery"/>
              <p:cNvSpPr txBox="1"/>
              <p:nvPr/>
            </p:nvSpPr>
            <p:spPr>
              <a:xfrm>
                <a:off x="0" y="175948"/>
                <a:ext cx="2595512" cy="42570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3152" tIns="73152" rIns="73152" bIns="73152" numCol="1" anchor="ctr">
                <a:spAutoFit/>
              </a:bodyPr>
              <a:lstStyle>
                <a:lvl1pPr algn="ctr" defTabSz="800100">
                  <a:lnSpc>
                    <a:spcPct val="90000"/>
                  </a:lnSpc>
                  <a:spcBef>
                    <a:spcPts val="600"/>
                  </a:spcBef>
                  <a:defRPr>
                    <a:solidFill>
                      <a:srgbClr val="FFFFFF"/>
                    </a:solidFill>
                    <a:latin typeface="Calibri Light"/>
                    <a:ea typeface="Calibri Light"/>
                    <a:cs typeface="Calibri Light"/>
                    <a:sym typeface="Calibri Light"/>
                  </a:defRPr>
                </a:lvl1pPr>
              </a:lstStyle>
              <a:p>
                <a:pPr/>
                <a:r>
                  <a:t>Research &amp; Discovery</a:t>
                </a:r>
              </a:p>
            </p:txBody>
          </p:sp>
        </p:grpSp>
        <p:grpSp>
          <p:nvGrpSpPr>
            <p:cNvPr id="131" name="Group"/>
            <p:cNvGrpSpPr/>
            <p:nvPr/>
          </p:nvGrpSpPr>
          <p:grpSpPr>
            <a:xfrm>
              <a:off x="0" y="777600"/>
              <a:ext cx="2595513" cy="3272929"/>
              <a:chOff x="0" y="0"/>
              <a:chExt cx="2595512" cy="3272928"/>
            </a:xfrm>
          </p:grpSpPr>
          <p:sp>
            <p:nvSpPr>
              <p:cNvPr id="129" name="Rectangle"/>
              <p:cNvSpPr/>
              <p:nvPr/>
            </p:nvSpPr>
            <p:spPr>
              <a:xfrm>
                <a:off x="-1" y="0"/>
                <a:ext cx="2595514" cy="3272929"/>
              </a:xfrm>
              <a:prstGeom prst="rect">
                <a:avLst/>
              </a:prstGeom>
              <a:solidFill>
                <a:srgbClr val="CDCFD3">
                  <a:alpha val="90000"/>
                </a:srgbClr>
              </a:solidFill>
              <a:ln w="12700" cap="flat">
                <a:solidFill>
                  <a:srgbClr val="CDCFD3">
                    <a:alpha val="90000"/>
                  </a:srgbClr>
                </a:solidFill>
                <a:prstDash val="solid"/>
                <a:miter lim="800000"/>
              </a:ln>
              <a:effectLst/>
            </p:spPr>
            <p:txBody>
              <a:bodyPr wrap="square" lIns="45719" tIns="45719" rIns="45719" bIns="45719" numCol="1" anchor="t">
                <a:noAutofit/>
              </a:bodyPr>
              <a:lstStyle/>
              <a:p>
                <a:pPr defTabSz="622300">
                  <a:spcBef>
                    <a:spcPts val="600"/>
                  </a:spcBef>
                </a:pPr>
              </a:p>
            </p:txBody>
          </p:sp>
          <p:sp>
            <p:nvSpPr>
              <p:cNvPr id="130" name="Process of discovery – further investigation of a topic or process…"/>
              <p:cNvSpPr txBox="1"/>
              <p:nvPr/>
            </p:nvSpPr>
            <p:spPr>
              <a:xfrm>
                <a:off x="0" y="0"/>
                <a:ext cx="2595512" cy="29687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4676" tIns="74676" rIns="74676" bIns="74676" numCol="1" anchor="t">
                <a:spAutoFit/>
              </a:bodyPr>
              <a:lstStyle/>
              <a:p>
                <a:pPr lvl="1" marL="182879" indent="-182879" defTabSz="622300">
                  <a:spcBef>
                    <a:spcPts val="600"/>
                  </a:spcBef>
                  <a:buSzPct val="100000"/>
                  <a:buChar char="•"/>
                  <a:defRPr sz="1400">
                    <a:latin typeface="Calibri Light"/>
                    <a:ea typeface="Calibri Light"/>
                    <a:cs typeface="Calibri Light"/>
                    <a:sym typeface="Calibri Light"/>
                  </a:defRPr>
                </a:pPr>
                <a:r>
                  <a:t>Process of discovery – further investigation of a topic or process</a:t>
                </a:r>
              </a:p>
              <a:p>
                <a:pPr lvl="1" marL="182879" indent="-182879" defTabSz="622300">
                  <a:spcBef>
                    <a:spcPts val="600"/>
                  </a:spcBef>
                  <a:buSzPct val="100000"/>
                  <a:buChar char="•"/>
                  <a:defRPr sz="1400">
                    <a:latin typeface="Calibri Light"/>
                    <a:ea typeface="Calibri Light"/>
                    <a:cs typeface="Calibri Light"/>
                    <a:sym typeface="Calibri Light"/>
                  </a:defRPr>
                </a:pPr>
                <a:r>
                  <a:t>Modeling – looking at similar methods</a:t>
                </a:r>
              </a:p>
              <a:p>
                <a:pPr lvl="1" marL="182879" indent="-182879" defTabSz="622300">
                  <a:spcBef>
                    <a:spcPts val="600"/>
                  </a:spcBef>
                  <a:buSzPct val="100000"/>
                  <a:buChar char="•"/>
                  <a:defRPr sz="1400">
                    <a:latin typeface="Calibri Light"/>
                    <a:ea typeface="Calibri Light"/>
                    <a:cs typeface="Calibri Light"/>
                    <a:sym typeface="Calibri Light"/>
                  </a:defRPr>
                </a:pPr>
                <a:r>
                  <a:t>Best practices – reviewing industry standards or protocols or basic expectations</a:t>
                </a:r>
              </a:p>
              <a:p>
                <a:pPr lvl="1" marL="182879" indent="-182879" defTabSz="622300">
                  <a:spcBef>
                    <a:spcPts val="600"/>
                  </a:spcBef>
                  <a:buSzPct val="100000"/>
                  <a:buChar char="•"/>
                  <a:defRPr sz="1400">
                    <a:latin typeface="Calibri Light"/>
                    <a:ea typeface="Calibri Light"/>
                    <a:cs typeface="Calibri Light"/>
                    <a:sym typeface="Calibri Light"/>
                  </a:defRPr>
                </a:pPr>
                <a:r>
                  <a:t>Auditing – looking through past materials, existing content</a:t>
                </a:r>
              </a:p>
            </p:txBody>
          </p:sp>
        </p:grpSp>
        <p:grpSp>
          <p:nvGrpSpPr>
            <p:cNvPr id="134" name="Group"/>
            <p:cNvGrpSpPr/>
            <p:nvPr/>
          </p:nvGrpSpPr>
          <p:grpSpPr>
            <a:xfrm>
              <a:off x="2958884" y="0"/>
              <a:ext cx="2595514" cy="777601"/>
              <a:chOff x="0" y="0"/>
              <a:chExt cx="2595512" cy="777600"/>
            </a:xfrm>
          </p:grpSpPr>
          <p:sp>
            <p:nvSpPr>
              <p:cNvPr id="132" name="Rectangle"/>
              <p:cNvSpPr/>
              <p:nvPr/>
            </p:nvSpPr>
            <p:spPr>
              <a:xfrm>
                <a:off x="-1" y="-1"/>
                <a:ext cx="2595514" cy="777602"/>
              </a:xfrm>
              <a:prstGeom prst="rect">
                <a:avLst/>
              </a:prstGeom>
              <a:solidFill>
                <a:srgbClr val="2E75B6"/>
              </a:solidFill>
              <a:ln w="12700" cap="flat">
                <a:noFill/>
                <a:miter lim="400000"/>
              </a:ln>
              <a:effectLst/>
            </p:spPr>
            <p:txBody>
              <a:bodyPr wrap="square" lIns="45719" tIns="45719" rIns="45719" bIns="45719" numCol="1" anchor="ctr">
                <a:noAutofit/>
              </a:bodyPr>
              <a:lstStyle/>
              <a:p>
                <a:pPr algn="ctr" defTabSz="800100">
                  <a:lnSpc>
                    <a:spcPct val="90000"/>
                  </a:lnSpc>
                  <a:spcBef>
                    <a:spcPts val="600"/>
                  </a:spcBef>
                  <a:defRPr>
                    <a:solidFill>
                      <a:srgbClr val="FFFFFF"/>
                    </a:solidFill>
                  </a:defRPr>
                </a:pPr>
              </a:p>
            </p:txBody>
          </p:sp>
          <p:sp>
            <p:nvSpPr>
              <p:cNvPr id="133" name="Brainstorming"/>
              <p:cNvSpPr txBox="1"/>
              <p:nvPr/>
            </p:nvSpPr>
            <p:spPr>
              <a:xfrm>
                <a:off x="0" y="175948"/>
                <a:ext cx="2595512" cy="42570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3152" tIns="73152" rIns="73152" bIns="73152" numCol="1" anchor="ctr">
                <a:spAutoFit/>
              </a:bodyPr>
              <a:lstStyle>
                <a:lvl1pPr algn="ctr" defTabSz="800100">
                  <a:lnSpc>
                    <a:spcPct val="90000"/>
                  </a:lnSpc>
                  <a:spcBef>
                    <a:spcPts val="600"/>
                  </a:spcBef>
                  <a:defRPr>
                    <a:solidFill>
                      <a:srgbClr val="FFFFFF"/>
                    </a:solidFill>
                    <a:latin typeface="Calibri Light"/>
                    <a:ea typeface="Calibri Light"/>
                    <a:cs typeface="Calibri Light"/>
                    <a:sym typeface="Calibri Light"/>
                  </a:defRPr>
                </a:lvl1pPr>
              </a:lstStyle>
              <a:p>
                <a:pPr/>
                <a:r>
                  <a:t>Brainstorming</a:t>
                </a:r>
              </a:p>
            </p:txBody>
          </p:sp>
        </p:grpSp>
        <p:grpSp>
          <p:nvGrpSpPr>
            <p:cNvPr id="137" name="Group"/>
            <p:cNvGrpSpPr/>
            <p:nvPr/>
          </p:nvGrpSpPr>
          <p:grpSpPr>
            <a:xfrm>
              <a:off x="2958884" y="777600"/>
              <a:ext cx="2595514" cy="3272929"/>
              <a:chOff x="0" y="0"/>
              <a:chExt cx="2595512" cy="3272928"/>
            </a:xfrm>
          </p:grpSpPr>
          <p:sp>
            <p:nvSpPr>
              <p:cNvPr id="135" name="Rectangle"/>
              <p:cNvSpPr/>
              <p:nvPr/>
            </p:nvSpPr>
            <p:spPr>
              <a:xfrm>
                <a:off x="-1" y="0"/>
                <a:ext cx="2595514" cy="3272929"/>
              </a:xfrm>
              <a:prstGeom prst="rect">
                <a:avLst/>
              </a:prstGeom>
              <a:solidFill>
                <a:srgbClr val="CDCFD3">
                  <a:alpha val="90000"/>
                </a:srgbClr>
              </a:solidFill>
              <a:ln w="12700" cap="flat">
                <a:solidFill>
                  <a:srgbClr val="CDCFD3">
                    <a:alpha val="90000"/>
                  </a:srgbClr>
                </a:solidFill>
                <a:prstDash val="solid"/>
                <a:miter lim="800000"/>
              </a:ln>
              <a:effectLst/>
            </p:spPr>
            <p:txBody>
              <a:bodyPr wrap="square" lIns="45719" tIns="45719" rIns="45719" bIns="45719" numCol="1" anchor="t">
                <a:noAutofit/>
              </a:bodyPr>
              <a:lstStyle/>
              <a:p>
                <a:pPr defTabSz="622300">
                  <a:spcBef>
                    <a:spcPts val="600"/>
                  </a:spcBef>
                </a:pPr>
              </a:p>
            </p:txBody>
          </p:sp>
          <p:sp>
            <p:nvSpPr>
              <p:cNvPr id="136" name="Doing the “brain dump” – cataloging everything relevant to the topic or task that you can think of…"/>
              <p:cNvSpPr txBox="1"/>
              <p:nvPr/>
            </p:nvSpPr>
            <p:spPr>
              <a:xfrm>
                <a:off x="0" y="0"/>
                <a:ext cx="2595512" cy="29687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4676" tIns="74676" rIns="74676" bIns="74676" numCol="1" anchor="t">
                <a:spAutoFit/>
              </a:bodyPr>
              <a:lstStyle/>
              <a:p>
                <a:pPr lvl="1" marL="182879" indent="-182879" defTabSz="622300">
                  <a:spcBef>
                    <a:spcPts val="600"/>
                  </a:spcBef>
                  <a:buSzPct val="100000"/>
                  <a:buChar char="•"/>
                  <a:defRPr sz="1400">
                    <a:latin typeface="Calibri Light"/>
                    <a:ea typeface="Calibri Light"/>
                    <a:cs typeface="Calibri Light"/>
                    <a:sym typeface="Calibri Light"/>
                  </a:defRPr>
                </a:pPr>
                <a:r>
                  <a:t>Doing the “brain dump” – cataloging everything relevant to the topic or task that you can think of</a:t>
                </a:r>
              </a:p>
              <a:p>
                <a:pPr lvl="1" marL="182879" indent="-182879" defTabSz="622300">
                  <a:spcBef>
                    <a:spcPts val="600"/>
                  </a:spcBef>
                  <a:buSzPct val="100000"/>
                  <a:buChar char="•"/>
                  <a:defRPr sz="1400">
                    <a:latin typeface="Calibri Light"/>
                    <a:ea typeface="Calibri Light"/>
                    <a:cs typeface="Calibri Light"/>
                    <a:sym typeface="Calibri Light"/>
                  </a:defRPr>
                </a:pPr>
                <a:r>
                  <a:t>Ideas for content, visuals, message, tone</a:t>
                </a:r>
              </a:p>
              <a:p>
                <a:pPr lvl="1" marL="182879" indent="-182879" defTabSz="622300">
                  <a:spcBef>
                    <a:spcPts val="600"/>
                  </a:spcBef>
                  <a:buSzPct val="100000"/>
                  <a:buChar char="•"/>
                  <a:defRPr sz="1400">
                    <a:latin typeface="Calibri Light"/>
                    <a:ea typeface="Calibri Light"/>
                    <a:cs typeface="Calibri Light"/>
                    <a:sym typeface="Calibri Light"/>
                  </a:defRPr>
                </a:pPr>
                <a:r>
                  <a:t>Ideas for process, breaking up of tasks, timelines</a:t>
                </a:r>
              </a:p>
              <a:p>
                <a:pPr lvl="1" marL="182879" indent="-182879" defTabSz="622300">
                  <a:spcBef>
                    <a:spcPts val="600"/>
                  </a:spcBef>
                  <a:buSzPct val="100000"/>
                  <a:buChar char="•"/>
                  <a:defRPr sz="1400">
                    <a:latin typeface="Calibri Light"/>
                    <a:ea typeface="Calibri Light"/>
                    <a:cs typeface="Calibri Light"/>
                    <a:sym typeface="Calibri Light"/>
                  </a:defRPr>
                </a:pPr>
                <a:r>
                  <a:t>Ideas for subjects, what needs to be done to accomplish goals, how you will achieve success</a:t>
                </a:r>
              </a:p>
            </p:txBody>
          </p:sp>
        </p:grpSp>
        <p:grpSp>
          <p:nvGrpSpPr>
            <p:cNvPr id="140" name="Group"/>
            <p:cNvGrpSpPr/>
            <p:nvPr/>
          </p:nvGrpSpPr>
          <p:grpSpPr>
            <a:xfrm>
              <a:off x="5917769" y="0"/>
              <a:ext cx="2595513" cy="777601"/>
              <a:chOff x="0" y="0"/>
              <a:chExt cx="2595512" cy="777600"/>
            </a:xfrm>
          </p:grpSpPr>
          <p:sp>
            <p:nvSpPr>
              <p:cNvPr id="138" name="Rectangle"/>
              <p:cNvSpPr/>
              <p:nvPr/>
            </p:nvSpPr>
            <p:spPr>
              <a:xfrm>
                <a:off x="-1" y="-1"/>
                <a:ext cx="2595514" cy="777602"/>
              </a:xfrm>
              <a:prstGeom prst="rect">
                <a:avLst/>
              </a:prstGeom>
              <a:solidFill>
                <a:srgbClr val="2E75B6"/>
              </a:solidFill>
              <a:ln w="12700" cap="flat">
                <a:noFill/>
                <a:miter lim="400000"/>
              </a:ln>
              <a:effectLst/>
            </p:spPr>
            <p:txBody>
              <a:bodyPr wrap="square" lIns="45719" tIns="45719" rIns="45719" bIns="45719" numCol="1" anchor="ctr">
                <a:noAutofit/>
              </a:bodyPr>
              <a:lstStyle/>
              <a:p>
                <a:pPr algn="ctr" defTabSz="800100">
                  <a:lnSpc>
                    <a:spcPct val="90000"/>
                  </a:lnSpc>
                  <a:spcBef>
                    <a:spcPts val="600"/>
                  </a:spcBef>
                  <a:defRPr>
                    <a:solidFill>
                      <a:srgbClr val="FFFFFF"/>
                    </a:solidFill>
                  </a:defRPr>
                </a:pPr>
              </a:p>
            </p:txBody>
          </p:sp>
          <p:sp>
            <p:nvSpPr>
              <p:cNvPr id="139" name="&quot;Chunking&quot;"/>
              <p:cNvSpPr txBox="1"/>
              <p:nvPr/>
            </p:nvSpPr>
            <p:spPr>
              <a:xfrm>
                <a:off x="0" y="175948"/>
                <a:ext cx="2595512" cy="42570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3152" tIns="73152" rIns="73152" bIns="73152" numCol="1" anchor="ctr">
                <a:spAutoFit/>
              </a:bodyPr>
              <a:lstStyle>
                <a:lvl1pPr algn="ctr" defTabSz="800100">
                  <a:lnSpc>
                    <a:spcPct val="90000"/>
                  </a:lnSpc>
                  <a:spcBef>
                    <a:spcPts val="600"/>
                  </a:spcBef>
                  <a:defRPr>
                    <a:solidFill>
                      <a:srgbClr val="FFFFFF"/>
                    </a:solidFill>
                    <a:latin typeface="Calibri Light"/>
                    <a:ea typeface="Calibri Light"/>
                    <a:cs typeface="Calibri Light"/>
                    <a:sym typeface="Calibri Light"/>
                  </a:defRPr>
                </a:lvl1pPr>
              </a:lstStyle>
              <a:p>
                <a:pPr/>
                <a:r>
                  <a:t>"Chunking"</a:t>
                </a:r>
              </a:p>
            </p:txBody>
          </p:sp>
        </p:grpSp>
        <p:grpSp>
          <p:nvGrpSpPr>
            <p:cNvPr id="143" name="Group"/>
            <p:cNvGrpSpPr/>
            <p:nvPr/>
          </p:nvGrpSpPr>
          <p:grpSpPr>
            <a:xfrm>
              <a:off x="5917769" y="777599"/>
              <a:ext cx="2595513" cy="3616454"/>
              <a:chOff x="0" y="0"/>
              <a:chExt cx="2595512" cy="3616452"/>
            </a:xfrm>
          </p:grpSpPr>
          <p:sp>
            <p:nvSpPr>
              <p:cNvPr id="141" name="Rectangle"/>
              <p:cNvSpPr/>
              <p:nvPr/>
            </p:nvSpPr>
            <p:spPr>
              <a:xfrm>
                <a:off x="0" y="0"/>
                <a:ext cx="2595513" cy="3272929"/>
              </a:xfrm>
              <a:prstGeom prst="rect">
                <a:avLst/>
              </a:prstGeom>
              <a:solidFill>
                <a:srgbClr val="CDCFD3">
                  <a:alpha val="90000"/>
                </a:srgbClr>
              </a:solidFill>
              <a:ln w="12700" cap="flat">
                <a:solidFill>
                  <a:srgbClr val="CDCFD3">
                    <a:alpha val="90000"/>
                  </a:srgbClr>
                </a:solidFill>
                <a:prstDash val="solid"/>
                <a:miter lim="800000"/>
              </a:ln>
              <a:effectLst/>
            </p:spPr>
            <p:txBody>
              <a:bodyPr wrap="square" lIns="45719" tIns="45719" rIns="45719" bIns="45719" numCol="1" anchor="t">
                <a:noAutofit/>
              </a:bodyPr>
              <a:lstStyle/>
              <a:p>
                <a:pPr defTabSz="622300">
                  <a:spcBef>
                    <a:spcPts val="600"/>
                  </a:spcBef>
                </a:pPr>
              </a:p>
            </p:txBody>
          </p:sp>
          <p:sp>
            <p:nvSpPr>
              <p:cNvPr id="142" name="Organizing all the information from the brainstorming session…"/>
              <p:cNvSpPr txBox="1"/>
              <p:nvPr/>
            </p:nvSpPr>
            <p:spPr>
              <a:xfrm>
                <a:off x="0" y="0"/>
                <a:ext cx="2595512" cy="36164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4676" tIns="74676" rIns="74676" bIns="74676" numCol="1" anchor="t">
                <a:spAutoFit/>
              </a:bodyPr>
              <a:lstStyle/>
              <a:p>
                <a:pPr lvl="1" marL="182879" indent="-182879" defTabSz="622300">
                  <a:spcBef>
                    <a:spcPts val="600"/>
                  </a:spcBef>
                  <a:buSzPct val="100000"/>
                  <a:buChar char="•"/>
                  <a:defRPr sz="1400">
                    <a:latin typeface="Calibri Light"/>
                    <a:ea typeface="Calibri Light"/>
                    <a:cs typeface="Calibri Light"/>
                    <a:sym typeface="Calibri Light"/>
                  </a:defRPr>
                </a:pPr>
                <a:r>
                  <a:t>Organizing all the information from the brainstorming session</a:t>
                </a:r>
              </a:p>
              <a:p>
                <a:pPr lvl="1" marL="182879" indent="-182879" defTabSz="622300">
                  <a:spcBef>
                    <a:spcPts val="600"/>
                  </a:spcBef>
                  <a:buSzPct val="100000"/>
                  <a:buChar char="•"/>
                  <a:defRPr sz="1400">
                    <a:latin typeface="Calibri Light"/>
                    <a:ea typeface="Calibri Light"/>
                    <a:cs typeface="Calibri Light"/>
                    <a:sym typeface="Calibri Light"/>
                  </a:defRPr>
                </a:pPr>
                <a:r>
                  <a:t>Taking the information collected and breaking it down into smaller, more digestible parts</a:t>
                </a:r>
              </a:p>
              <a:p>
                <a:pPr lvl="1" marL="182879" indent="-182879" defTabSz="622300">
                  <a:spcBef>
                    <a:spcPts val="600"/>
                  </a:spcBef>
                  <a:buSzPct val="100000"/>
                  <a:buChar char="•"/>
                  <a:defRPr sz="1400">
                    <a:latin typeface="Calibri Light"/>
                    <a:ea typeface="Calibri Light"/>
                    <a:cs typeface="Calibri Light"/>
                    <a:sym typeface="Calibri Light"/>
                  </a:defRPr>
                </a:pPr>
                <a:r>
                  <a:t>Prioritizing information, narrowing down ideas and choices – possibly to final recommendations</a:t>
                </a:r>
              </a:p>
              <a:p>
                <a:pPr lvl="1" marL="182879" indent="-182879" defTabSz="622300">
                  <a:spcBef>
                    <a:spcPts val="600"/>
                  </a:spcBef>
                  <a:buSzPct val="100000"/>
                  <a:buChar char="•"/>
                  <a:defRPr sz="1400">
                    <a:latin typeface="Calibri Light"/>
                    <a:ea typeface="Calibri Light"/>
                    <a:cs typeface="Calibri Light"/>
                    <a:sym typeface="Calibri Light"/>
                  </a:defRPr>
                </a:pPr>
                <a:r>
                  <a:t>Creating assignments and scopes based on tasks to make goals more achievable</a:t>
                </a:r>
              </a:p>
            </p:txBody>
          </p:sp>
        </p:grpSp>
        <p:grpSp>
          <p:nvGrpSpPr>
            <p:cNvPr id="146" name="Group"/>
            <p:cNvGrpSpPr/>
            <p:nvPr/>
          </p:nvGrpSpPr>
          <p:grpSpPr>
            <a:xfrm>
              <a:off x="8876654" y="0"/>
              <a:ext cx="2595513" cy="777601"/>
              <a:chOff x="0" y="0"/>
              <a:chExt cx="2595512" cy="777600"/>
            </a:xfrm>
          </p:grpSpPr>
          <p:sp>
            <p:nvSpPr>
              <p:cNvPr id="144" name="Rectangle"/>
              <p:cNvSpPr/>
              <p:nvPr/>
            </p:nvSpPr>
            <p:spPr>
              <a:xfrm>
                <a:off x="-1" y="-1"/>
                <a:ext cx="2595514" cy="777602"/>
              </a:xfrm>
              <a:prstGeom prst="rect">
                <a:avLst/>
              </a:prstGeom>
              <a:solidFill>
                <a:srgbClr val="2E75B6"/>
              </a:solidFill>
              <a:ln w="12700" cap="flat">
                <a:noFill/>
                <a:miter lim="400000"/>
              </a:ln>
              <a:effectLst/>
            </p:spPr>
            <p:txBody>
              <a:bodyPr wrap="square" lIns="45719" tIns="45719" rIns="45719" bIns="45719" numCol="1" anchor="ctr">
                <a:noAutofit/>
              </a:bodyPr>
              <a:lstStyle/>
              <a:p>
                <a:pPr algn="ctr" defTabSz="800100">
                  <a:lnSpc>
                    <a:spcPct val="90000"/>
                  </a:lnSpc>
                  <a:spcBef>
                    <a:spcPts val="600"/>
                  </a:spcBef>
                  <a:defRPr>
                    <a:solidFill>
                      <a:srgbClr val="FFFFFF"/>
                    </a:solidFill>
                  </a:defRPr>
                </a:pPr>
              </a:p>
            </p:txBody>
          </p:sp>
          <p:sp>
            <p:nvSpPr>
              <p:cNvPr id="145" name="Outline"/>
              <p:cNvSpPr txBox="1"/>
              <p:nvPr/>
            </p:nvSpPr>
            <p:spPr>
              <a:xfrm>
                <a:off x="0" y="175948"/>
                <a:ext cx="2595512" cy="42570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3152" tIns="73152" rIns="73152" bIns="73152" numCol="1" anchor="ctr">
                <a:spAutoFit/>
              </a:bodyPr>
              <a:lstStyle>
                <a:lvl1pPr algn="ctr" defTabSz="800100">
                  <a:lnSpc>
                    <a:spcPct val="90000"/>
                  </a:lnSpc>
                  <a:spcBef>
                    <a:spcPts val="600"/>
                  </a:spcBef>
                  <a:defRPr>
                    <a:solidFill>
                      <a:srgbClr val="FFFFFF"/>
                    </a:solidFill>
                    <a:latin typeface="Calibri Light"/>
                    <a:ea typeface="Calibri Light"/>
                    <a:cs typeface="Calibri Light"/>
                    <a:sym typeface="Calibri Light"/>
                  </a:defRPr>
                </a:lvl1pPr>
              </a:lstStyle>
              <a:p>
                <a:pPr/>
                <a:r>
                  <a:t>Outline</a:t>
                </a:r>
              </a:p>
            </p:txBody>
          </p:sp>
        </p:grpSp>
        <p:grpSp>
          <p:nvGrpSpPr>
            <p:cNvPr id="149" name="Group"/>
            <p:cNvGrpSpPr/>
            <p:nvPr/>
          </p:nvGrpSpPr>
          <p:grpSpPr>
            <a:xfrm>
              <a:off x="8876654" y="777600"/>
              <a:ext cx="2595513" cy="3272929"/>
              <a:chOff x="0" y="0"/>
              <a:chExt cx="2595512" cy="3272928"/>
            </a:xfrm>
          </p:grpSpPr>
          <p:sp>
            <p:nvSpPr>
              <p:cNvPr id="147" name="Rectangle"/>
              <p:cNvSpPr/>
              <p:nvPr/>
            </p:nvSpPr>
            <p:spPr>
              <a:xfrm>
                <a:off x="-1" y="0"/>
                <a:ext cx="2595514" cy="3272929"/>
              </a:xfrm>
              <a:prstGeom prst="rect">
                <a:avLst/>
              </a:prstGeom>
              <a:solidFill>
                <a:srgbClr val="CDCFD3">
                  <a:alpha val="90000"/>
                </a:srgbClr>
              </a:solidFill>
              <a:ln w="12700" cap="flat">
                <a:solidFill>
                  <a:srgbClr val="CDCFD3">
                    <a:alpha val="90000"/>
                  </a:srgbClr>
                </a:solidFill>
                <a:prstDash val="solid"/>
                <a:miter lim="800000"/>
              </a:ln>
              <a:effectLst/>
            </p:spPr>
            <p:txBody>
              <a:bodyPr wrap="square" lIns="45719" tIns="45719" rIns="45719" bIns="45719" numCol="1" anchor="t">
                <a:noAutofit/>
              </a:bodyPr>
              <a:lstStyle/>
              <a:p>
                <a:pPr defTabSz="622300">
                  <a:spcBef>
                    <a:spcPts val="600"/>
                  </a:spcBef>
                </a:pPr>
              </a:p>
            </p:txBody>
          </p:sp>
          <p:sp>
            <p:nvSpPr>
              <p:cNvPr id="148" name="Lays out the parts of a project – could be copy sections or content sections (visual or otherwise)…"/>
              <p:cNvSpPr txBox="1"/>
              <p:nvPr/>
            </p:nvSpPr>
            <p:spPr>
              <a:xfrm>
                <a:off x="0" y="0"/>
                <a:ext cx="2595512" cy="26766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4676" tIns="74676" rIns="74676" bIns="74676" numCol="1" anchor="t">
                <a:spAutoFit/>
              </a:bodyPr>
              <a:lstStyle/>
              <a:p>
                <a:pPr lvl="1" marL="182879" indent="-182879" defTabSz="622300">
                  <a:spcBef>
                    <a:spcPts val="600"/>
                  </a:spcBef>
                  <a:buSzPct val="100000"/>
                  <a:buChar char="•"/>
                  <a:defRPr sz="1400">
                    <a:latin typeface="Calibri Light"/>
                    <a:ea typeface="Calibri Light"/>
                    <a:cs typeface="Calibri Light"/>
                    <a:sym typeface="Calibri Light"/>
                  </a:defRPr>
                </a:pPr>
                <a:r>
                  <a:t>Lays out the parts of a project – could be copy sections or content sections (visual or otherwise)</a:t>
                </a:r>
              </a:p>
              <a:p>
                <a:pPr lvl="1" marL="182879" indent="-182879" defTabSz="622300">
                  <a:spcBef>
                    <a:spcPts val="600"/>
                  </a:spcBef>
                  <a:buSzPct val="100000"/>
                  <a:buChar char="•"/>
                  <a:defRPr sz="1400">
                    <a:latin typeface="Calibri Light"/>
                    <a:ea typeface="Calibri Light"/>
                    <a:cs typeface="Calibri Light"/>
                    <a:sym typeface="Calibri Light"/>
                  </a:defRPr>
                </a:pPr>
                <a:r>
                  <a:t>Articulates proposed activities, plans, barriers, etc. for the purpose of leadership buy-in</a:t>
                </a:r>
              </a:p>
              <a:p>
                <a:pPr lvl="1" marL="182879" indent="-182879" defTabSz="622300">
                  <a:spcBef>
                    <a:spcPts val="600"/>
                  </a:spcBef>
                  <a:buSzPct val="100000"/>
                  <a:buChar char="•"/>
                  <a:defRPr sz="1400">
                    <a:latin typeface="Calibri Light"/>
                    <a:ea typeface="Calibri Light"/>
                    <a:cs typeface="Calibri Light"/>
                    <a:sym typeface="Calibri Light"/>
                  </a:defRPr>
                </a:pPr>
                <a:r>
                  <a:t>Outlines next steps – what will happen next now that brainstorming is complete</a:t>
                </a:r>
              </a:p>
            </p:txBody>
          </p:sp>
        </p:grpSp>
      </p:gr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2" name="Rectangle 1"/>
          <p:cNvSpPr/>
          <p:nvPr/>
        </p:nvSpPr>
        <p:spPr>
          <a:xfrm>
            <a:off x="203200" y="76200"/>
            <a:ext cx="11887200" cy="6705600"/>
          </a:xfrm>
          <a:prstGeom prst="rect">
            <a:avLst/>
          </a:prstGeom>
          <a:solidFill>
            <a:srgbClr val="FFFFFF"/>
          </a:solidFill>
          <a:ln w="12700">
            <a:miter lim="400000"/>
          </a:ln>
        </p:spPr>
        <p:txBody>
          <a:bodyPr lIns="45719" rIns="45719" anchor="ctr"/>
          <a:lstStyle/>
          <a:p>
            <a:pPr algn="ctr">
              <a:defRPr sz="2400">
                <a:solidFill>
                  <a:srgbClr val="FFFFFF"/>
                </a:solidFill>
              </a:defRPr>
            </a:pPr>
          </a:p>
        </p:txBody>
      </p:sp>
      <p:sp>
        <p:nvSpPr>
          <p:cNvPr id="153" name="Rectangle 2"/>
          <p:cNvSpPr txBox="1"/>
          <p:nvPr/>
        </p:nvSpPr>
        <p:spPr>
          <a:xfrm>
            <a:off x="508000" y="2822467"/>
            <a:ext cx="4191000" cy="688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4000"/>
            </a:lvl1pPr>
          </a:lstStyle>
          <a:p>
            <a:pPr/>
            <a:r>
              <a:t>Basic Rules</a:t>
            </a:r>
          </a:p>
        </p:txBody>
      </p:sp>
      <p:grpSp>
        <p:nvGrpSpPr>
          <p:cNvPr id="177" name="Diagram 4"/>
          <p:cNvGrpSpPr/>
          <p:nvPr/>
        </p:nvGrpSpPr>
        <p:grpSpPr>
          <a:xfrm>
            <a:off x="5380517" y="714975"/>
            <a:ext cx="5466286" cy="5863624"/>
            <a:chOff x="0" y="0"/>
            <a:chExt cx="5466284" cy="5863622"/>
          </a:xfrm>
        </p:grpSpPr>
        <p:grpSp>
          <p:nvGrpSpPr>
            <p:cNvPr id="156" name="Group"/>
            <p:cNvGrpSpPr/>
            <p:nvPr/>
          </p:nvGrpSpPr>
          <p:grpSpPr>
            <a:xfrm>
              <a:off x="65887" y="0"/>
              <a:ext cx="2110905" cy="1172724"/>
              <a:chOff x="0" y="0"/>
              <a:chExt cx="2110903" cy="1172723"/>
            </a:xfrm>
          </p:grpSpPr>
          <p:sp>
            <p:nvSpPr>
              <p:cNvPr id="154" name="Rounded Rectangle"/>
              <p:cNvSpPr/>
              <p:nvPr/>
            </p:nvSpPr>
            <p:spPr>
              <a:xfrm>
                <a:off x="0" y="0"/>
                <a:ext cx="2110904" cy="1172724"/>
              </a:xfrm>
              <a:prstGeom prst="roundRect">
                <a:avLst>
                  <a:gd name="adj" fmla="val 10000"/>
                </a:avLst>
              </a:prstGeom>
              <a:solidFill>
                <a:srgbClr val="333F50">
                  <a:alpha val="90000"/>
                </a:srgbClr>
              </a:solidFill>
              <a:ln w="12700" cap="flat">
                <a:solidFill>
                  <a:srgbClr val="CDCFD3">
                    <a:alpha val="90000"/>
                  </a:srgbClr>
                </a:solidFill>
                <a:prstDash val="solid"/>
                <a:miter lim="800000"/>
              </a:ln>
              <a:effectLst/>
            </p:spPr>
            <p:txBody>
              <a:bodyPr wrap="square" lIns="45719" tIns="45719" rIns="45719" bIns="45719" numCol="1" anchor="ctr">
                <a:noAutofit/>
              </a:bodyPr>
              <a:lstStyle/>
              <a:p>
                <a:pPr algn="ctr" defTabSz="800100">
                  <a:lnSpc>
                    <a:spcPct val="90000"/>
                  </a:lnSpc>
                  <a:spcBef>
                    <a:spcPts val="700"/>
                  </a:spcBef>
                </a:pPr>
              </a:p>
            </p:txBody>
          </p:sp>
          <p:sp>
            <p:nvSpPr>
              <p:cNvPr id="155" name="Know your topic"/>
              <p:cNvSpPr txBox="1"/>
              <p:nvPr/>
            </p:nvSpPr>
            <p:spPr>
              <a:xfrm>
                <a:off x="34348" y="384431"/>
                <a:ext cx="2042208" cy="4038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8580" tIns="68580" rIns="68580" bIns="68580" numCol="1" anchor="ctr">
                <a:spAutoFit/>
              </a:bodyPr>
              <a:lstStyle>
                <a:lvl1pPr algn="ctr" defTabSz="800100">
                  <a:lnSpc>
                    <a:spcPct val="90000"/>
                  </a:lnSpc>
                  <a:spcBef>
                    <a:spcPts val="700"/>
                  </a:spcBef>
                  <a:defRPr>
                    <a:solidFill>
                      <a:srgbClr val="FFFFFF"/>
                    </a:solidFill>
                  </a:defRPr>
                </a:lvl1pPr>
              </a:lstStyle>
              <a:p>
                <a:pPr/>
                <a:r>
                  <a:t>Know your topic</a:t>
                </a:r>
              </a:p>
            </p:txBody>
          </p:sp>
        </p:grpSp>
        <p:grpSp>
          <p:nvGrpSpPr>
            <p:cNvPr id="159" name="Group"/>
            <p:cNvGrpSpPr/>
            <p:nvPr/>
          </p:nvGrpSpPr>
          <p:grpSpPr>
            <a:xfrm>
              <a:off x="3114971" y="0"/>
              <a:ext cx="2110904" cy="1172724"/>
              <a:chOff x="0" y="0"/>
              <a:chExt cx="2110903" cy="1172723"/>
            </a:xfrm>
          </p:grpSpPr>
          <p:sp>
            <p:nvSpPr>
              <p:cNvPr id="157" name="Rounded Rectangle"/>
              <p:cNvSpPr/>
              <p:nvPr/>
            </p:nvSpPr>
            <p:spPr>
              <a:xfrm>
                <a:off x="0" y="0"/>
                <a:ext cx="2110904" cy="1172724"/>
              </a:xfrm>
              <a:prstGeom prst="roundRect">
                <a:avLst>
                  <a:gd name="adj" fmla="val 10000"/>
                </a:avLst>
              </a:prstGeom>
              <a:solidFill>
                <a:srgbClr val="333F50">
                  <a:alpha val="90000"/>
                </a:srgbClr>
              </a:solidFill>
              <a:ln w="12700" cap="flat">
                <a:solidFill>
                  <a:srgbClr val="CDCFD3">
                    <a:alpha val="90000"/>
                  </a:srgbClr>
                </a:solidFill>
                <a:prstDash val="solid"/>
                <a:miter lim="800000"/>
              </a:ln>
              <a:effectLst/>
            </p:spPr>
            <p:txBody>
              <a:bodyPr wrap="square" lIns="45719" tIns="45719" rIns="45719" bIns="45719" numCol="1" anchor="ctr">
                <a:noAutofit/>
              </a:bodyPr>
              <a:lstStyle/>
              <a:p>
                <a:pPr algn="ctr" defTabSz="800100">
                  <a:lnSpc>
                    <a:spcPct val="90000"/>
                  </a:lnSpc>
                  <a:spcBef>
                    <a:spcPts val="700"/>
                  </a:spcBef>
                </a:pPr>
              </a:p>
            </p:txBody>
          </p:sp>
          <p:sp>
            <p:nvSpPr>
              <p:cNvPr id="158" name="Know your audience"/>
              <p:cNvSpPr txBox="1"/>
              <p:nvPr/>
            </p:nvSpPr>
            <p:spPr>
              <a:xfrm>
                <a:off x="34348" y="264416"/>
                <a:ext cx="2042209" cy="6438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8580" tIns="68580" rIns="68580" bIns="68580" numCol="1" anchor="ctr">
                <a:spAutoFit/>
              </a:bodyPr>
              <a:lstStyle>
                <a:lvl1pPr algn="ctr" defTabSz="800100">
                  <a:lnSpc>
                    <a:spcPct val="90000"/>
                  </a:lnSpc>
                  <a:spcBef>
                    <a:spcPts val="700"/>
                  </a:spcBef>
                  <a:defRPr>
                    <a:solidFill>
                      <a:srgbClr val="FFFFFF"/>
                    </a:solidFill>
                  </a:defRPr>
                </a:lvl1pPr>
              </a:lstStyle>
              <a:p>
                <a:pPr/>
                <a:r>
                  <a:t>Know your audience</a:t>
                </a:r>
              </a:p>
            </p:txBody>
          </p:sp>
        </p:grpSp>
        <p:sp>
          <p:nvSpPr>
            <p:cNvPr id="160" name="Triangle"/>
            <p:cNvSpPr/>
            <p:nvPr/>
          </p:nvSpPr>
          <p:spPr>
            <a:xfrm>
              <a:off x="2206110" y="4984079"/>
              <a:ext cx="879544" cy="879544"/>
            </a:xfrm>
            <a:prstGeom prst="triangle">
              <a:avLst/>
            </a:prstGeom>
            <a:solidFill>
              <a:srgbClr val="000000">
                <a:alpha val="90000"/>
              </a:srgbClr>
            </a:solidFill>
            <a:ln w="12700" cap="flat">
              <a:solidFill>
                <a:srgbClr val="CDCFD3">
                  <a:alpha val="90000"/>
                </a:srgbClr>
              </a:solidFill>
              <a:prstDash val="solid"/>
              <a:miter lim="800000"/>
            </a:ln>
            <a:effectLst/>
          </p:spPr>
          <p:txBody>
            <a:bodyPr wrap="square" lIns="45719" tIns="45719" rIns="45719" bIns="45719" numCol="1" anchor="t">
              <a:noAutofit/>
            </a:bodyPr>
            <a:lstStyle/>
            <a:p>
              <a:pPr/>
            </a:p>
          </p:txBody>
        </p:sp>
        <p:sp>
          <p:nvSpPr>
            <p:cNvPr id="161" name="Rectangle"/>
            <p:cNvSpPr/>
            <p:nvPr/>
          </p:nvSpPr>
          <p:spPr>
            <a:xfrm rot="240000">
              <a:off x="6445" y="4607185"/>
              <a:ext cx="5278874" cy="369135"/>
            </a:xfrm>
            <a:prstGeom prst="rect">
              <a:avLst/>
            </a:prstGeom>
            <a:solidFill>
              <a:srgbClr val="000000">
                <a:alpha val="90000"/>
              </a:srgbClr>
            </a:solidFill>
            <a:ln w="12700" cap="flat">
              <a:solidFill>
                <a:srgbClr val="CDCFD3">
                  <a:alpha val="90000"/>
                </a:srgbClr>
              </a:solidFill>
              <a:prstDash val="solid"/>
              <a:miter lim="800000"/>
            </a:ln>
            <a:effectLst/>
          </p:spPr>
          <p:txBody>
            <a:bodyPr wrap="square" lIns="45719" tIns="45719" rIns="45719" bIns="45719" numCol="1" anchor="t">
              <a:noAutofit/>
            </a:bodyPr>
            <a:lstStyle/>
            <a:p>
              <a:pPr/>
            </a:p>
          </p:txBody>
        </p:sp>
        <p:grpSp>
          <p:nvGrpSpPr>
            <p:cNvPr id="164" name="Group"/>
            <p:cNvGrpSpPr/>
            <p:nvPr/>
          </p:nvGrpSpPr>
          <p:grpSpPr>
            <a:xfrm>
              <a:off x="3144290" y="3611991"/>
              <a:ext cx="2169541" cy="1125817"/>
              <a:chOff x="0" y="0"/>
              <a:chExt cx="2169540" cy="1125815"/>
            </a:xfrm>
          </p:grpSpPr>
          <p:sp>
            <p:nvSpPr>
              <p:cNvPr id="162" name="Rounded Rectangle"/>
              <p:cNvSpPr/>
              <p:nvPr/>
            </p:nvSpPr>
            <p:spPr>
              <a:xfrm rot="240000">
                <a:off x="31660" y="72266"/>
                <a:ext cx="2106221" cy="981284"/>
              </a:xfrm>
              <a:prstGeom prst="roundRect">
                <a:avLst>
                  <a:gd name="adj" fmla="val 16667"/>
                </a:avLst>
              </a:prstGeom>
              <a:solidFill>
                <a:srgbClr val="D6DCE5"/>
              </a:solidFill>
              <a:ln w="12700" cap="flat">
                <a:solidFill>
                  <a:srgbClr val="E7E6E6"/>
                </a:solidFill>
                <a:prstDash val="solid"/>
                <a:miter lim="800000"/>
              </a:ln>
              <a:effectLst/>
            </p:spPr>
            <p:txBody>
              <a:bodyPr wrap="square" lIns="45719" tIns="45719" rIns="45719" bIns="45719" numCol="1" anchor="ctr">
                <a:noAutofit/>
              </a:bodyPr>
              <a:lstStyle/>
              <a:p>
                <a:pPr algn="ctr" defTabSz="800100">
                  <a:lnSpc>
                    <a:spcPct val="90000"/>
                  </a:lnSpc>
                  <a:spcBef>
                    <a:spcPts val="700"/>
                  </a:spcBef>
                  <a:defRPr>
                    <a:solidFill>
                      <a:srgbClr val="FFFFFF"/>
                    </a:solidFill>
                  </a:defRPr>
                </a:pPr>
              </a:p>
            </p:txBody>
          </p:sp>
          <p:sp>
            <p:nvSpPr>
              <p:cNvPr id="163" name="Know what information matters"/>
              <p:cNvSpPr txBox="1"/>
              <p:nvPr/>
            </p:nvSpPr>
            <p:spPr>
              <a:xfrm rot="240000">
                <a:off x="79562" y="120947"/>
                <a:ext cx="2010417" cy="8839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8580" tIns="68580" rIns="68580" bIns="68580" numCol="1" anchor="ctr">
                <a:spAutoFit/>
              </a:bodyPr>
              <a:lstStyle>
                <a:lvl1pPr algn="ctr" defTabSz="800100">
                  <a:lnSpc>
                    <a:spcPct val="90000"/>
                  </a:lnSpc>
                  <a:spcBef>
                    <a:spcPts val="700"/>
                  </a:spcBef>
                </a:lvl1pPr>
              </a:lstStyle>
              <a:p>
                <a:pPr/>
                <a:r>
                  <a:t>Know what information matters</a:t>
                </a:r>
              </a:p>
            </p:txBody>
          </p:sp>
        </p:grpSp>
        <p:grpSp>
          <p:nvGrpSpPr>
            <p:cNvPr id="167" name="Group"/>
            <p:cNvGrpSpPr/>
            <p:nvPr/>
          </p:nvGrpSpPr>
          <p:grpSpPr>
            <a:xfrm>
              <a:off x="3220517" y="2556539"/>
              <a:ext cx="2169541" cy="1125817"/>
              <a:chOff x="0" y="0"/>
              <a:chExt cx="2169540" cy="1125815"/>
            </a:xfrm>
          </p:grpSpPr>
          <p:sp>
            <p:nvSpPr>
              <p:cNvPr id="165" name="Rounded Rectangle"/>
              <p:cNvSpPr/>
              <p:nvPr/>
            </p:nvSpPr>
            <p:spPr>
              <a:xfrm rot="240000">
                <a:off x="31660" y="72266"/>
                <a:ext cx="2106221" cy="981284"/>
              </a:xfrm>
              <a:prstGeom prst="roundRect">
                <a:avLst>
                  <a:gd name="adj" fmla="val 16667"/>
                </a:avLst>
              </a:prstGeom>
              <a:solidFill>
                <a:srgbClr val="2E75B6"/>
              </a:solidFill>
              <a:ln w="12700" cap="flat">
                <a:solidFill>
                  <a:srgbClr val="E7E6E6"/>
                </a:solidFill>
                <a:prstDash val="solid"/>
                <a:miter lim="800000"/>
              </a:ln>
              <a:effectLst/>
            </p:spPr>
            <p:txBody>
              <a:bodyPr wrap="square" lIns="45719" tIns="45719" rIns="45719" bIns="45719" numCol="1" anchor="ctr">
                <a:noAutofit/>
              </a:bodyPr>
              <a:lstStyle/>
              <a:p>
                <a:pPr algn="ctr" defTabSz="800100">
                  <a:lnSpc>
                    <a:spcPct val="90000"/>
                  </a:lnSpc>
                  <a:spcBef>
                    <a:spcPts val="700"/>
                  </a:spcBef>
                  <a:defRPr>
                    <a:solidFill>
                      <a:srgbClr val="FFFFFF"/>
                    </a:solidFill>
                  </a:defRPr>
                </a:pPr>
              </a:p>
            </p:txBody>
          </p:sp>
          <p:sp>
            <p:nvSpPr>
              <p:cNvPr id="166" name="Know why the audience cares"/>
              <p:cNvSpPr txBox="1"/>
              <p:nvPr/>
            </p:nvSpPr>
            <p:spPr>
              <a:xfrm rot="240000">
                <a:off x="79561" y="240962"/>
                <a:ext cx="2010417" cy="6438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8580" tIns="68580" rIns="68580" bIns="68580" numCol="1" anchor="ctr">
                <a:spAutoFit/>
              </a:bodyPr>
              <a:lstStyle>
                <a:lvl1pPr algn="ctr" defTabSz="800100">
                  <a:lnSpc>
                    <a:spcPct val="90000"/>
                  </a:lnSpc>
                  <a:spcBef>
                    <a:spcPts val="700"/>
                  </a:spcBef>
                  <a:defRPr>
                    <a:solidFill>
                      <a:srgbClr val="FFFFFF"/>
                    </a:solidFill>
                  </a:defRPr>
                </a:lvl1pPr>
              </a:lstStyle>
              <a:p>
                <a:pPr/>
                <a:r>
                  <a:t>Know why the audience cares</a:t>
                </a:r>
              </a:p>
            </p:txBody>
          </p:sp>
        </p:grpSp>
        <p:grpSp>
          <p:nvGrpSpPr>
            <p:cNvPr id="170" name="Group"/>
            <p:cNvGrpSpPr/>
            <p:nvPr/>
          </p:nvGrpSpPr>
          <p:grpSpPr>
            <a:xfrm>
              <a:off x="3296744" y="1524541"/>
              <a:ext cx="2169541" cy="1125817"/>
              <a:chOff x="0" y="0"/>
              <a:chExt cx="2169540" cy="1125815"/>
            </a:xfrm>
          </p:grpSpPr>
          <p:sp>
            <p:nvSpPr>
              <p:cNvPr id="168" name="Rounded Rectangle"/>
              <p:cNvSpPr/>
              <p:nvPr/>
            </p:nvSpPr>
            <p:spPr>
              <a:xfrm rot="240000">
                <a:off x="31660" y="72266"/>
                <a:ext cx="2106221" cy="981284"/>
              </a:xfrm>
              <a:prstGeom prst="roundRect">
                <a:avLst>
                  <a:gd name="adj" fmla="val 16667"/>
                </a:avLst>
              </a:prstGeom>
              <a:solidFill>
                <a:srgbClr val="808080"/>
              </a:solidFill>
              <a:ln w="12700" cap="flat">
                <a:solidFill>
                  <a:srgbClr val="E7E6E6"/>
                </a:solidFill>
                <a:prstDash val="solid"/>
                <a:miter lim="800000"/>
              </a:ln>
              <a:effectLst/>
            </p:spPr>
            <p:txBody>
              <a:bodyPr wrap="square" lIns="45719" tIns="45719" rIns="45719" bIns="45719" numCol="1" anchor="ctr">
                <a:noAutofit/>
              </a:bodyPr>
              <a:lstStyle/>
              <a:p>
                <a:pPr algn="ctr" defTabSz="800100">
                  <a:lnSpc>
                    <a:spcPct val="90000"/>
                  </a:lnSpc>
                  <a:spcBef>
                    <a:spcPts val="700"/>
                  </a:spcBef>
                  <a:defRPr>
                    <a:solidFill>
                      <a:srgbClr val="FFFFFF"/>
                    </a:solidFill>
                  </a:defRPr>
                </a:pPr>
              </a:p>
            </p:txBody>
          </p:sp>
          <p:sp>
            <p:nvSpPr>
              <p:cNvPr id="169" name="Know your format and timing"/>
              <p:cNvSpPr txBox="1"/>
              <p:nvPr/>
            </p:nvSpPr>
            <p:spPr>
              <a:xfrm rot="240000">
                <a:off x="79562" y="240962"/>
                <a:ext cx="2010417" cy="6438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8580" tIns="68580" rIns="68580" bIns="68580" numCol="1" anchor="ctr">
                <a:spAutoFit/>
              </a:bodyPr>
              <a:lstStyle>
                <a:lvl1pPr algn="ctr" defTabSz="800100">
                  <a:lnSpc>
                    <a:spcPct val="90000"/>
                  </a:lnSpc>
                  <a:spcBef>
                    <a:spcPts val="700"/>
                  </a:spcBef>
                  <a:defRPr>
                    <a:solidFill>
                      <a:srgbClr val="FFFFFF"/>
                    </a:solidFill>
                  </a:defRPr>
                </a:lvl1pPr>
              </a:lstStyle>
              <a:p>
                <a:pPr/>
                <a:r>
                  <a:t>Know your format and timing</a:t>
                </a:r>
              </a:p>
            </p:txBody>
          </p:sp>
        </p:grpSp>
        <p:grpSp>
          <p:nvGrpSpPr>
            <p:cNvPr id="173" name="Group"/>
            <p:cNvGrpSpPr/>
            <p:nvPr/>
          </p:nvGrpSpPr>
          <p:grpSpPr>
            <a:xfrm>
              <a:off x="124523" y="3400901"/>
              <a:ext cx="2169541" cy="1125816"/>
              <a:chOff x="0" y="0"/>
              <a:chExt cx="2169540" cy="1125815"/>
            </a:xfrm>
          </p:grpSpPr>
          <p:sp>
            <p:nvSpPr>
              <p:cNvPr id="171" name="Rounded Rectangle"/>
              <p:cNvSpPr/>
              <p:nvPr/>
            </p:nvSpPr>
            <p:spPr>
              <a:xfrm rot="240000">
                <a:off x="31660" y="72266"/>
                <a:ext cx="2106221" cy="981284"/>
              </a:xfrm>
              <a:prstGeom prst="roundRect">
                <a:avLst>
                  <a:gd name="adj" fmla="val 16667"/>
                </a:avLst>
              </a:prstGeom>
              <a:solidFill>
                <a:srgbClr val="BFBFBF"/>
              </a:solidFill>
              <a:ln w="12700" cap="flat">
                <a:solidFill>
                  <a:srgbClr val="E7E6E6"/>
                </a:solidFill>
                <a:prstDash val="solid"/>
                <a:miter lim="800000"/>
              </a:ln>
              <a:effectLst/>
            </p:spPr>
            <p:txBody>
              <a:bodyPr wrap="square" lIns="45719" tIns="45719" rIns="45719" bIns="45719" numCol="1" anchor="ctr">
                <a:noAutofit/>
              </a:bodyPr>
              <a:lstStyle/>
              <a:p>
                <a:pPr algn="ctr" defTabSz="800100">
                  <a:lnSpc>
                    <a:spcPct val="90000"/>
                  </a:lnSpc>
                  <a:spcBef>
                    <a:spcPts val="700"/>
                  </a:spcBef>
                  <a:defRPr>
                    <a:solidFill>
                      <a:srgbClr val="FFFFFF"/>
                    </a:solidFill>
                  </a:defRPr>
                </a:pPr>
              </a:p>
            </p:txBody>
          </p:sp>
          <p:sp>
            <p:nvSpPr>
              <p:cNvPr id="172" name="Know what you are going to do next"/>
              <p:cNvSpPr txBox="1"/>
              <p:nvPr/>
            </p:nvSpPr>
            <p:spPr>
              <a:xfrm rot="240000">
                <a:off x="79562" y="120947"/>
                <a:ext cx="2010417" cy="8839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8580" tIns="68580" rIns="68580" bIns="68580" numCol="1" anchor="ctr">
                <a:spAutoFit/>
              </a:bodyPr>
              <a:lstStyle>
                <a:lvl1pPr algn="ctr" defTabSz="800100">
                  <a:lnSpc>
                    <a:spcPct val="90000"/>
                  </a:lnSpc>
                  <a:spcBef>
                    <a:spcPts val="700"/>
                  </a:spcBef>
                </a:lvl1pPr>
              </a:lstStyle>
              <a:p>
                <a:pPr/>
                <a:r>
                  <a:t>Know what you are going to do next</a:t>
                </a:r>
              </a:p>
            </p:txBody>
          </p:sp>
        </p:grpSp>
        <p:grpSp>
          <p:nvGrpSpPr>
            <p:cNvPr id="176" name="Group"/>
            <p:cNvGrpSpPr/>
            <p:nvPr/>
          </p:nvGrpSpPr>
          <p:grpSpPr>
            <a:xfrm>
              <a:off x="200750" y="2345448"/>
              <a:ext cx="2169541" cy="1125817"/>
              <a:chOff x="0" y="0"/>
              <a:chExt cx="2169540" cy="1125815"/>
            </a:xfrm>
          </p:grpSpPr>
          <p:sp>
            <p:nvSpPr>
              <p:cNvPr id="174" name="Rounded Rectangle"/>
              <p:cNvSpPr/>
              <p:nvPr/>
            </p:nvSpPr>
            <p:spPr>
              <a:xfrm rot="240000">
                <a:off x="31660" y="72266"/>
                <a:ext cx="2106221" cy="981284"/>
              </a:xfrm>
              <a:prstGeom prst="roundRect">
                <a:avLst>
                  <a:gd name="adj" fmla="val 16667"/>
                </a:avLst>
              </a:prstGeom>
              <a:solidFill>
                <a:srgbClr val="E7E6E6"/>
              </a:solidFill>
              <a:ln w="12700" cap="flat">
                <a:solidFill>
                  <a:srgbClr val="E7E6E6"/>
                </a:solidFill>
                <a:prstDash val="solid"/>
                <a:miter lim="800000"/>
              </a:ln>
              <a:effectLst/>
            </p:spPr>
            <p:txBody>
              <a:bodyPr wrap="square" lIns="45719" tIns="45719" rIns="45719" bIns="45719" numCol="1" anchor="ctr">
                <a:noAutofit/>
              </a:bodyPr>
              <a:lstStyle/>
              <a:p>
                <a:pPr algn="ctr" defTabSz="800100">
                  <a:lnSpc>
                    <a:spcPct val="90000"/>
                  </a:lnSpc>
                  <a:spcBef>
                    <a:spcPts val="700"/>
                  </a:spcBef>
                  <a:defRPr>
                    <a:solidFill>
                      <a:srgbClr val="FFFFFF"/>
                    </a:solidFill>
                  </a:defRPr>
                </a:pPr>
              </a:p>
            </p:txBody>
          </p:sp>
          <p:sp>
            <p:nvSpPr>
              <p:cNvPr id="175" name="Know how report fits into other outreach efforts"/>
              <p:cNvSpPr txBox="1"/>
              <p:nvPr/>
            </p:nvSpPr>
            <p:spPr>
              <a:xfrm rot="240000">
                <a:off x="79562" y="120947"/>
                <a:ext cx="2010417" cy="8839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8580" tIns="68580" rIns="68580" bIns="68580" numCol="1" anchor="ctr">
                <a:spAutoFit/>
              </a:bodyPr>
              <a:lstStyle>
                <a:lvl1pPr algn="ctr" defTabSz="800100">
                  <a:lnSpc>
                    <a:spcPct val="90000"/>
                  </a:lnSpc>
                  <a:spcBef>
                    <a:spcPts val="700"/>
                  </a:spcBef>
                </a:lvl1pPr>
              </a:lstStyle>
              <a:p>
                <a:pPr/>
                <a:r>
                  <a:t>Know how report fits into other outreach efforts</a:t>
                </a:r>
              </a:p>
            </p:txBody>
          </p:sp>
        </p:grpSp>
      </p:gr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9" name="Rectangle 1"/>
          <p:cNvSpPr/>
          <p:nvPr/>
        </p:nvSpPr>
        <p:spPr>
          <a:xfrm>
            <a:off x="203200" y="129744"/>
            <a:ext cx="11887200" cy="6705601"/>
          </a:xfrm>
          <a:prstGeom prst="rect">
            <a:avLst/>
          </a:prstGeom>
          <a:solidFill>
            <a:srgbClr val="FFFFFF"/>
          </a:solidFill>
          <a:ln w="12700">
            <a:miter lim="400000"/>
          </a:ln>
        </p:spPr>
        <p:txBody>
          <a:bodyPr lIns="45719" rIns="45719" anchor="ctr"/>
          <a:lstStyle/>
          <a:p>
            <a:pPr algn="ctr">
              <a:defRPr sz="2400">
                <a:solidFill>
                  <a:srgbClr val="FFFFFF"/>
                </a:solidFill>
              </a:defRPr>
            </a:pPr>
          </a:p>
        </p:txBody>
      </p:sp>
      <p:sp>
        <p:nvSpPr>
          <p:cNvPr id="180" name="Rectangle 7"/>
          <p:cNvSpPr/>
          <p:nvPr/>
        </p:nvSpPr>
        <p:spPr>
          <a:xfrm>
            <a:off x="0" y="0"/>
            <a:ext cx="4267200" cy="6858000"/>
          </a:xfrm>
          <a:prstGeom prst="rect">
            <a:avLst/>
          </a:prstGeom>
          <a:solidFill>
            <a:srgbClr val="2E75B6"/>
          </a:solidFill>
          <a:ln w="12700">
            <a:solidFill>
              <a:srgbClr val="42719B"/>
            </a:solidFill>
            <a:miter/>
          </a:ln>
        </p:spPr>
        <p:txBody>
          <a:bodyPr lIns="45719" rIns="45719" anchor="ctr"/>
          <a:lstStyle/>
          <a:p>
            <a:pPr algn="ctr">
              <a:defRPr sz="2400">
                <a:solidFill>
                  <a:srgbClr val="FFFFFF"/>
                </a:solidFill>
              </a:defRPr>
            </a:pPr>
          </a:p>
        </p:txBody>
      </p:sp>
      <p:sp>
        <p:nvSpPr>
          <p:cNvPr id="181" name="Rectangle 2"/>
          <p:cNvSpPr txBox="1"/>
          <p:nvPr/>
        </p:nvSpPr>
        <p:spPr>
          <a:xfrm>
            <a:off x="457200" y="1498600"/>
            <a:ext cx="3556000" cy="1285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4000">
                <a:solidFill>
                  <a:srgbClr val="FFFFFF"/>
                </a:solidFill>
              </a:defRPr>
            </a:lvl1pPr>
          </a:lstStyle>
          <a:p>
            <a:pPr/>
            <a:r>
              <a:t>Establishing the Vision</a:t>
            </a:r>
          </a:p>
        </p:txBody>
      </p:sp>
      <p:sp>
        <p:nvSpPr>
          <p:cNvPr id="182" name="Rectangle 3"/>
          <p:cNvSpPr txBox="1"/>
          <p:nvPr/>
        </p:nvSpPr>
        <p:spPr>
          <a:xfrm>
            <a:off x="711200" y="3124200"/>
            <a:ext cx="2743200" cy="189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100">
                <a:solidFill>
                  <a:srgbClr val="D9D9D9"/>
                </a:solidFill>
              </a:defRPr>
            </a:pPr>
            <a:r>
              <a:t>“Vision is the art of seeing what is invisible to others.”  </a:t>
            </a:r>
          </a:p>
          <a:p>
            <a:pPr>
              <a:defRPr i="1" sz="2100">
                <a:solidFill>
                  <a:srgbClr val="D9D9D9"/>
                </a:solidFill>
              </a:defRPr>
            </a:pPr>
          </a:p>
          <a:p>
            <a:pPr algn="r">
              <a:defRPr i="1">
                <a:solidFill>
                  <a:srgbClr val="D9D9D9"/>
                </a:solidFill>
              </a:defRPr>
            </a:pPr>
            <a:r>
              <a:t>Jonathan Swift, author, </a:t>
            </a:r>
          </a:p>
          <a:p>
            <a:pPr algn="r">
              <a:defRPr i="1">
                <a:solidFill>
                  <a:srgbClr val="D9D9D9"/>
                </a:solidFill>
              </a:defRPr>
            </a:pPr>
            <a:r>
              <a:t>clergyman and satirist </a:t>
            </a:r>
          </a:p>
        </p:txBody>
      </p:sp>
      <p:sp>
        <p:nvSpPr>
          <p:cNvPr id="183" name="Text Box 2"/>
          <p:cNvSpPr txBox="1"/>
          <p:nvPr/>
        </p:nvSpPr>
        <p:spPr>
          <a:xfrm>
            <a:off x="4673600" y="177800"/>
            <a:ext cx="7315200" cy="6510021"/>
          </a:xfrm>
          <a:prstGeom prst="rect">
            <a:avLst/>
          </a:prstGeom>
          <a:ln w="12700">
            <a:miter lim="400000"/>
          </a:ln>
          <a:extLst>
            <a:ext uri="{C572A759-6A51-4108-AA02-DFA0A04FC94B}">
              <ma14:wrappingTextBoxFlag xmlns:ma14="http://schemas.microsoft.com/office/mac/drawingml/2011/main" val="1"/>
            </a:ext>
          </a:extLst>
        </p:spPr>
        <p:txBody>
          <a:bodyPr lIns="60960" tIns="60960" rIns="60960" bIns="60960">
            <a:spAutoFit/>
          </a:bodyPr>
          <a:lstStyle/>
          <a:p>
            <a:pPr algn="ctr">
              <a:spcBef>
                <a:spcPts val="600"/>
              </a:spcBef>
              <a:defRPr>
                <a:latin typeface="Calibri Light"/>
                <a:ea typeface="Calibri Light"/>
                <a:cs typeface="Calibri Light"/>
                <a:sym typeface="Calibri Light"/>
              </a:defRPr>
            </a:pPr>
            <a:r>
              <a:t>Presentation &amp; Reporting Vision Questionnaire</a:t>
            </a:r>
          </a:p>
          <a:p>
            <a:pPr algn="ctr">
              <a:spcBef>
                <a:spcPts val="600"/>
              </a:spcBef>
              <a:defRPr>
                <a:latin typeface="Calibri Light"/>
                <a:ea typeface="Calibri Light"/>
                <a:cs typeface="Calibri Light"/>
                <a:sym typeface="Calibri Light"/>
              </a:defRPr>
            </a:pPr>
            <a:r>
              <a:t> </a:t>
            </a:r>
          </a:p>
          <a:p>
            <a:pPr marL="457189" indent="-457189">
              <a:spcBef>
                <a:spcPts val="600"/>
              </a:spcBef>
              <a:buSzPct val="100000"/>
              <a:buAutoNum type="arabicPeriod" startAt="1"/>
              <a:defRPr sz="1400">
                <a:latin typeface="Calibri Light"/>
                <a:ea typeface="Calibri Light"/>
                <a:cs typeface="Calibri Light"/>
                <a:sym typeface="Calibri Light"/>
              </a:defRPr>
            </a:pPr>
            <a:r>
              <a:t>Target audience (who are you presenting to)</a:t>
            </a:r>
          </a:p>
          <a:p>
            <a:pPr marL="457189" indent="-457189">
              <a:spcBef>
                <a:spcPts val="600"/>
              </a:spcBef>
              <a:buSzPct val="100000"/>
              <a:buAutoNum type="arabicPeriod" startAt="1"/>
              <a:defRPr sz="1400">
                <a:latin typeface="Calibri Light"/>
                <a:ea typeface="Calibri Light"/>
                <a:cs typeface="Calibri Light"/>
                <a:sym typeface="Calibri Light"/>
              </a:defRPr>
            </a:pPr>
            <a:r>
              <a:t>Anticipated setting (will you present in person, over the phone, via email, in a conference room, etc)</a:t>
            </a:r>
          </a:p>
          <a:p>
            <a:pPr marL="457189" indent="-457189">
              <a:spcBef>
                <a:spcPts val="600"/>
              </a:spcBef>
              <a:buSzPct val="100000"/>
              <a:buAutoNum type="arabicPeriod" startAt="1"/>
              <a:defRPr sz="1400">
                <a:latin typeface="Calibri Light"/>
                <a:ea typeface="Calibri Light"/>
                <a:cs typeface="Calibri Light"/>
                <a:sym typeface="Calibri Light"/>
              </a:defRPr>
            </a:pPr>
            <a:r>
              <a:t>Presentation title</a:t>
            </a:r>
          </a:p>
          <a:p>
            <a:pPr marL="457189" indent="-457189">
              <a:spcBef>
                <a:spcPts val="600"/>
              </a:spcBef>
              <a:buSzPct val="100000"/>
              <a:buAutoNum type="arabicPeriod" startAt="1"/>
              <a:defRPr sz="1400">
                <a:latin typeface="Calibri Light"/>
                <a:ea typeface="Calibri Light"/>
                <a:cs typeface="Calibri Light"/>
                <a:sym typeface="Calibri Light"/>
              </a:defRPr>
            </a:pPr>
            <a:r>
              <a:t>Purpose of proposal and presentation (what do you hope to achieve)</a:t>
            </a:r>
          </a:p>
          <a:p>
            <a:pPr lvl="1" marL="990575" indent="-380990">
              <a:spcBef>
                <a:spcPts val="600"/>
              </a:spcBef>
              <a:buSzPct val="100000"/>
              <a:buAutoNum type="alphaLcPeriod" startAt="1"/>
              <a:defRPr sz="1400">
                <a:latin typeface="Calibri Light"/>
                <a:ea typeface="Calibri Light"/>
                <a:cs typeface="Calibri Light"/>
                <a:sym typeface="Calibri Light"/>
              </a:defRPr>
            </a:pPr>
            <a:r>
              <a:t>Climate or current state</a:t>
            </a:r>
          </a:p>
          <a:p>
            <a:pPr lvl="1" marL="990575" indent="-380990">
              <a:spcBef>
                <a:spcPts val="600"/>
              </a:spcBef>
              <a:buSzPct val="100000"/>
              <a:buAutoNum type="alphaLcPeriod" startAt="1"/>
              <a:defRPr sz="1400">
                <a:latin typeface="Calibri Light"/>
                <a:ea typeface="Calibri Light"/>
                <a:cs typeface="Calibri Light"/>
                <a:sym typeface="Calibri Light"/>
              </a:defRPr>
            </a:pPr>
            <a:r>
              <a:t>Problem you wish to solve (or milestone you wish to achieve)</a:t>
            </a:r>
          </a:p>
          <a:p>
            <a:pPr lvl="1" marL="990575" indent="-380990">
              <a:spcBef>
                <a:spcPts val="600"/>
              </a:spcBef>
              <a:buSzPct val="100000"/>
              <a:buAutoNum type="alphaLcPeriod" startAt="1"/>
              <a:defRPr sz="1400">
                <a:latin typeface="Calibri Light"/>
                <a:ea typeface="Calibri Light"/>
                <a:cs typeface="Calibri Light"/>
                <a:sym typeface="Calibri Light"/>
              </a:defRPr>
            </a:pPr>
            <a:r>
              <a:t>Statement on the solution (what you need in order to be successful)</a:t>
            </a:r>
          </a:p>
          <a:p>
            <a:pPr marL="457189" indent="-457189">
              <a:spcBef>
                <a:spcPts val="600"/>
              </a:spcBef>
              <a:buSzPct val="100000"/>
              <a:buAutoNum type="arabicPeriod" startAt="1"/>
              <a:defRPr sz="1400">
                <a:latin typeface="Calibri Light"/>
                <a:ea typeface="Calibri Light"/>
                <a:cs typeface="Calibri Light"/>
                <a:sym typeface="Calibri Light"/>
              </a:defRPr>
            </a:pPr>
            <a:r>
              <a:t>Desired outcomes</a:t>
            </a:r>
          </a:p>
          <a:p>
            <a:pPr marL="457189" indent="-457189">
              <a:spcBef>
                <a:spcPts val="600"/>
              </a:spcBef>
              <a:buSzPct val="100000"/>
              <a:buAutoNum type="arabicPeriod" startAt="1"/>
              <a:defRPr sz="1400">
                <a:latin typeface="Calibri Light"/>
                <a:ea typeface="Calibri Light"/>
                <a:cs typeface="Calibri Light"/>
                <a:sym typeface="Calibri Light"/>
              </a:defRPr>
            </a:pPr>
            <a:r>
              <a:t>Background info</a:t>
            </a:r>
          </a:p>
          <a:p>
            <a:pPr lvl="1" marL="990575" indent="-380990">
              <a:spcBef>
                <a:spcPts val="600"/>
              </a:spcBef>
              <a:buSzPct val="100000"/>
              <a:buAutoNum type="alphaLcPeriod" startAt="1"/>
              <a:defRPr sz="1400">
                <a:latin typeface="Calibri Light"/>
                <a:ea typeface="Calibri Light"/>
                <a:cs typeface="Calibri Light"/>
                <a:sym typeface="Calibri Light"/>
              </a:defRPr>
            </a:pPr>
            <a:r>
              <a:t>Value statement – why is this important</a:t>
            </a:r>
          </a:p>
          <a:p>
            <a:pPr lvl="1" marL="990575" indent="-380990">
              <a:spcBef>
                <a:spcPts val="600"/>
              </a:spcBef>
              <a:buSzPct val="100000"/>
              <a:buAutoNum type="alphaLcPeriod" startAt="1"/>
              <a:defRPr sz="1400">
                <a:latin typeface="Calibri Light"/>
                <a:ea typeface="Calibri Light"/>
                <a:cs typeface="Calibri Light"/>
                <a:sym typeface="Calibri Light"/>
              </a:defRPr>
            </a:pPr>
            <a:r>
              <a:t>Other info or supporting arguments or examples</a:t>
            </a:r>
          </a:p>
          <a:p>
            <a:pPr lvl="1" marL="990575" indent="-380990">
              <a:spcBef>
                <a:spcPts val="600"/>
              </a:spcBef>
              <a:buSzPct val="100000"/>
              <a:buAutoNum type="alphaLcPeriod" startAt="1"/>
              <a:defRPr sz="1400">
                <a:latin typeface="Calibri Light"/>
                <a:ea typeface="Calibri Light"/>
                <a:cs typeface="Calibri Light"/>
                <a:sym typeface="Calibri Light"/>
              </a:defRPr>
            </a:pPr>
            <a:r>
              <a:t>Other explanations, quotes, statistics</a:t>
            </a:r>
          </a:p>
          <a:p>
            <a:pPr marL="457189" indent="-457189">
              <a:spcBef>
                <a:spcPts val="600"/>
              </a:spcBef>
              <a:buSzPct val="100000"/>
              <a:buAutoNum type="arabicPeriod" startAt="1"/>
              <a:defRPr sz="1400">
                <a:latin typeface="Calibri Light"/>
                <a:ea typeface="Calibri Light"/>
                <a:cs typeface="Calibri Light"/>
                <a:sym typeface="Calibri Light"/>
              </a:defRPr>
            </a:pPr>
            <a:r>
              <a:t>Timeline to accomplish goal</a:t>
            </a:r>
          </a:p>
          <a:p>
            <a:pPr marL="457189" indent="-457189">
              <a:spcBef>
                <a:spcPts val="600"/>
              </a:spcBef>
              <a:buSzPct val="100000"/>
              <a:buAutoNum type="arabicPeriod" startAt="1"/>
              <a:defRPr sz="1400">
                <a:latin typeface="Calibri Light"/>
                <a:ea typeface="Calibri Light"/>
                <a:cs typeface="Calibri Light"/>
                <a:sym typeface="Calibri Light"/>
              </a:defRPr>
            </a:pPr>
            <a:r>
              <a:t>Budget implications (if applicable)</a:t>
            </a:r>
          </a:p>
          <a:p>
            <a:pPr marL="457189" indent="-457189">
              <a:spcBef>
                <a:spcPts val="600"/>
              </a:spcBef>
              <a:buSzPct val="100000"/>
              <a:buAutoNum type="arabicPeriod" startAt="1"/>
              <a:defRPr sz="1400">
                <a:latin typeface="Calibri Light"/>
                <a:ea typeface="Calibri Light"/>
                <a:cs typeface="Calibri Light"/>
                <a:sym typeface="Calibri Light"/>
              </a:defRPr>
            </a:pPr>
            <a:r>
              <a:t>Resource impact (who else needs to be involved or serve as support + indication of any impact to equipment or space)</a:t>
            </a:r>
          </a:p>
          <a:p>
            <a:pPr marL="457189" indent="-457189">
              <a:spcBef>
                <a:spcPts val="600"/>
              </a:spcBef>
              <a:buSzPct val="100000"/>
              <a:buAutoNum type="arabicPeriod" startAt="1"/>
              <a:defRPr sz="1400">
                <a:latin typeface="Calibri Light"/>
                <a:ea typeface="Calibri Light"/>
                <a:cs typeface="Calibri Light"/>
                <a:sym typeface="Calibri Light"/>
              </a:defRPr>
            </a:pPr>
            <a:r>
              <a:t>The call to action – what do you need from the stakeholder(s) to move forward</a:t>
            </a:r>
          </a:p>
          <a:p>
            <a:pPr marL="457189" indent="-457189">
              <a:spcBef>
                <a:spcPts val="600"/>
              </a:spcBef>
              <a:buSzPct val="100000"/>
              <a:buAutoNum type="arabicPeriod" startAt="1"/>
              <a:defRPr sz="1400">
                <a:latin typeface="Calibri Light"/>
                <a:ea typeface="Calibri Light"/>
                <a:cs typeface="Calibri Light"/>
                <a:sym typeface="Calibri Light"/>
              </a:defRPr>
            </a:pPr>
            <a:r>
              <a:t>Closing thoughts and statements (wrapping it up)</a:t>
            </a:r>
          </a:p>
          <a:p>
            <a:pPr>
              <a:spcBef>
                <a:spcPts val="600"/>
              </a:spcBef>
              <a:defRPr>
                <a:latin typeface="Calibri Light"/>
                <a:ea typeface="Calibri Light"/>
                <a:cs typeface="Calibri Light"/>
                <a:sym typeface="Calibri Light"/>
              </a:defRPr>
            </a:pPr>
            <a:r>
              <a:t> </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5" name="Rectangle 2"/>
          <p:cNvSpPr txBox="1"/>
          <p:nvPr/>
        </p:nvSpPr>
        <p:spPr>
          <a:xfrm>
            <a:off x="0" y="1325075"/>
            <a:ext cx="12192000" cy="688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4000"/>
            </a:lvl1pPr>
          </a:lstStyle>
          <a:p>
            <a:pPr/>
            <a:r>
              <a:t>Presentation Quick Tips</a:t>
            </a:r>
          </a:p>
        </p:txBody>
      </p:sp>
      <p:grpSp>
        <p:nvGrpSpPr>
          <p:cNvPr id="198" name="Diagram 5"/>
          <p:cNvGrpSpPr/>
          <p:nvPr/>
        </p:nvGrpSpPr>
        <p:grpSpPr>
          <a:xfrm>
            <a:off x="1074493" y="1644681"/>
            <a:ext cx="9744279" cy="4200906"/>
            <a:chOff x="0" y="0"/>
            <a:chExt cx="9744277" cy="4200904"/>
          </a:xfrm>
        </p:grpSpPr>
        <p:sp>
          <p:nvSpPr>
            <p:cNvPr id="186" name="Oval"/>
            <p:cNvSpPr/>
            <p:nvPr/>
          </p:nvSpPr>
          <p:spPr>
            <a:xfrm>
              <a:off x="6766617" y="611608"/>
              <a:ext cx="2977661" cy="2978213"/>
            </a:xfrm>
            <a:prstGeom prst="ellipse">
              <a:avLst/>
            </a:prstGeom>
            <a:solidFill>
              <a:schemeClr val="accent1"/>
            </a:solidFill>
            <a:ln w="12700" cap="flat">
              <a:solidFill>
                <a:srgbClr val="FFFFFF"/>
              </a:solidFill>
              <a:prstDash val="solid"/>
              <a:miter lim="800000"/>
            </a:ln>
            <a:effectLst/>
          </p:spPr>
          <p:txBody>
            <a:bodyPr wrap="square" lIns="45719" tIns="45719" rIns="45719" bIns="45719" numCol="1" anchor="t">
              <a:noAutofit/>
            </a:bodyPr>
            <a:lstStyle/>
            <a:p>
              <a:pPr/>
            </a:p>
          </p:txBody>
        </p:sp>
        <p:grpSp>
          <p:nvGrpSpPr>
            <p:cNvPr id="189" name="Group"/>
            <p:cNvGrpSpPr/>
            <p:nvPr/>
          </p:nvGrpSpPr>
          <p:grpSpPr>
            <a:xfrm>
              <a:off x="6865484" y="710899"/>
              <a:ext cx="2779927" cy="2779631"/>
              <a:chOff x="0" y="0"/>
              <a:chExt cx="2779926" cy="2779629"/>
            </a:xfrm>
          </p:grpSpPr>
          <p:sp>
            <p:nvSpPr>
              <p:cNvPr id="187" name="Circle"/>
              <p:cNvSpPr/>
              <p:nvPr/>
            </p:nvSpPr>
            <p:spPr>
              <a:xfrm>
                <a:off x="-1" y="0"/>
                <a:ext cx="2779928" cy="2779630"/>
              </a:xfrm>
              <a:prstGeom prst="ellipse">
                <a:avLst/>
              </a:prstGeom>
              <a:solidFill>
                <a:srgbClr val="FFFFFF">
                  <a:alpha val="90000"/>
                </a:srgbClr>
              </a:solidFill>
              <a:ln w="12700" cap="flat">
                <a:solidFill>
                  <a:schemeClr val="accent1"/>
                </a:solidFill>
                <a:prstDash val="solid"/>
                <a:miter lim="800000"/>
              </a:ln>
              <a:effectLst/>
            </p:spPr>
            <p:txBody>
              <a:bodyPr wrap="square" lIns="45719" tIns="45719" rIns="45719" bIns="45719" numCol="1" anchor="ctr">
                <a:noAutofit/>
              </a:bodyPr>
              <a:lstStyle/>
              <a:p>
                <a:pPr algn="ctr" defTabSz="755650">
                  <a:lnSpc>
                    <a:spcPct val="90000"/>
                  </a:lnSpc>
                  <a:spcBef>
                    <a:spcPts val="700"/>
                  </a:spcBef>
                </a:pPr>
              </a:p>
            </p:txBody>
          </p:sp>
          <p:sp>
            <p:nvSpPr>
              <p:cNvPr id="188" name="Size of text:…"/>
              <p:cNvSpPr txBox="1"/>
              <p:nvPr/>
            </p:nvSpPr>
            <p:spPr>
              <a:xfrm>
                <a:off x="397409" y="738685"/>
                <a:ext cx="1985107" cy="1302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590" tIns="21590" rIns="21590" bIns="21590" numCol="1" anchor="ctr">
                <a:spAutoFit/>
              </a:bodyPr>
              <a:lstStyle/>
              <a:p>
                <a:pPr algn="ctr" defTabSz="755650">
                  <a:lnSpc>
                    <a:spcPct val="90000"/>
                  </a:lnSpc>
                  <a:spcBef>
                    <a:spcPts val="700"/>
                  </a:spcBef>
                  <a:defRPr b="1" sz="1700"/>
                </a:pPr>
                <a:r>
                  <a:t>Size of text:</a:t>
                </a:r>
              </a:p>
              <a:p>
                <a:pPr algn="ctr" defTabSz="755650">
                  <a:lnSpc>
                    <a:spcPct val="90000"/>
                  </a:lnSpc>
                  <a:spcBef>
                    <a:spcPts val="700"/>
                  </a:spcBef>
                  <a:defRPr sz="1700">
                    <a:latin typeface="Calibri Light"/>
                    <a:ea typeface="Calibri Light"/>
                    <a:cs typeface="Calibri Light"/>
                    <a:sym typeface="Calibri Light"/>
                  </a:defRPr>
                </a:pPr>
                <a:r>
                  <a:t>Large enough to be legible to the person sitting farthest from front</a:t>
                </a:r>
              </a:p>
            </p:txBody>
          </p:sp>
        </p:grpSp>
        <p:sp>
          <p:nvSpPr>
            <p:cNvPr id="190" name="Shape"/>
            <p:cNvSpPr/>
            <p:nvPr/>
          </p:nvSpPr>
          <p:spPr>
            <a:xfrm rot="2700000">
              <a:off x="3692705" y="615208"/>
              <a:ext cx="2970489" cy="29704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chemeClr val="accent1"/>
            </a:solidFill>
            <a:ln w="12700" cap="flat">
              <a:solidFill>
                <a:srgbClr val="FFFFFF"/>
              </a:solidFill>
              <a:prstDash val="solid"/>
              <a:miter lim="800000"/>
            </a:ln>
            <a:effectLst/>
          </p:spPr>
          <p:txBody>
            <a:bodyPr wrap="square" lIns="45719" tIns="45719" rIns="45719" bIns="45719" numCol="1" anchor="t">
              <a:noAutofit/>
            </a:bodyPr>
            <a:lstStyle/>
            <a:p>
              <a:pPr/>
            </a:p>
          </p:txBody>
        </p:sp>
        <p:grpSp>
          <p:nvGrpSpPr>
            <p:cNvPr id="193" name="Group"/>
            <p:cNvGrpSpPr/>
            <p:nvPr/>
          </p:nvGrpSpPr>
          <p:grpSpPr>
            <a:xfrm>
              <a:off x="3787987" y="710899"/>
              <a:ext cx="2779927" cy="2779631"/>
              <a:chOff x="0" y="0"/>
              <a:chExt cx="2779926" cy="2779629"/>
            </a:xfrm>
          </p:grpSpPr>
          <p:sp>
            <p:nvSpPr>
              <p:cNvPr id="191" name="Circle"/>
              <p:cNvSpPr/>
              <p:nvPr/>
            </p:nvSpPr>
            <p:spPr>
              <a:xfrm>
                <a:off x="-1" y="0"/>
                <a:ext cx="2779928" cy="2779630"/>
              </a:xfrm>
              <a:prstGeom prst="ellipse">
                <a:avLst/>
              </a:prstGeom>
              <a:solidFill>
                <a:srgbClr val="FFFFFF">
                  <a:alpha val="90000"/>
                </a:srgbClr>
              </a:solidFill>
              <a:ln w="12700" cap="flat">
                <a:solidFill>
                  <a:schemeClr val="accent1"/>
                </a:solidFill>
                <a:prstDash val="solid"/>
                <a:miter lim="800000"/>
              </a:ln>
              <a:effectLst/>
            </p:spPr>
            <p:txBody>
              <a:bodyPr wrap="square" lIns="45719" tIns="45719" rIns="45719" bIns="45719" numCol="1" anchor="ctr">
                <a:noAutofit/>
              </a:bodyPr>
              <a:lstStyle/>
              <a:p>
                <a:pPr algn="ctr" defTabSz="755650">
                  <a:lnSpc>
                    <a:spcPct val="90000"/>
                  </a:lnSpc>
                  <a:spcBef>
                    <a:spcPts val="700"/>
                  </a:spcBef>
                </a:pPr>
              </a:p>
            </p:txBody>
          </p:sp>
          <p:sp>
            <p:nvSpPr>
              <p:cNvPr id="192" name="Quantity of text:…"/>
              <p:cNvSpPr txBox="1"/>
              <p:nvPr/>
            </p:nvSpPr>
            <p:spPr>
              <a:xfrm>
                <a:off x="397409" y="510085"/>
                <a:ext cx="1985107" cy="175945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590" tIns="21590" rIns="21590" bIns="21590" numCol="1" anchor="ctr">
                <a:spAutoFit/>
              </a:bodyPr>
              <a:lstStyle/>
              <a:p>
                <a:pPr algn="ctr" defTabSz="755650">
                  <a:lnSpc>
                    <a:spcPct val="90000"/>
                  </a:lnSpc>
                  <a:spcBef>
                    <a:spcPts val="700"/>
                  </a:spcBef>
                  <a:defRPr b="1" sz="1700"/>
                </a:pPr>
                <a:r>
                  <a:t>Quantity of text:</a:t>
                </a:r>
              </a:p>
              <a:p>
                <a:pPr algn="ctr" defTabSz="755650">
                  <a:lnSpc>
                    <a:spcPct val="90000"/>
                  </a:lnSpc>
                  <a:spcBef>
                    <a:spcPts val="700"/>
                  </a:spcBef>
                  <a:defRPr sz="1700">
                    <a:latin typeface="Calibri Light"/>
                    <a:ea typeface="Calibri Light"/>
                    <a:cs typeface="Calibri Light"/>
                    <a:sym typeface="Calibri Light"/>
                  </a:defRPr>
                </a:pPr>
                <a:r>
                  <a:t>Six lines of text max. Sans-serif fonts (i.e. Helvetica) are easier to read than serif fonts (i.e. Times)</a:t>
                </a:r>
              </a:p>
            </p:txBody>
          </p:sp>
        </p:grpSp>
        <p:sp>
          <p:nvSpPr>
            <p:cNvPr id="194" name="Shape"/>
            <p:cNvSpPr/>
            <p:nvPr/>
          </p:nvSpPr>
          <p:spPr>
            <a:xfrm rot="2700000">
              <a:off x="615208" y="615208"/>
              <a:ext cx="2970489" cy="29704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chemeClr val="accent1"/>
            </a:solidFill>
            <a:ln w="12700" cap="flat">
              <a:solidFill>
                <a:srgbClr val="FFFFFF"/>
              </a:solidFill>
              <a:prstDash val="solid"/>
              <a:miter lim="800000"/>
            </a:ln>
            <a:effectLst/>
          </p:spPr>
          <p:txBody>
            <a:bodyPr wrap="square" lIns="45719" tIns="45719" rIns="45719" bIns="45719" numCol="1" anchor="t">
              <a:noAutofit/>
            </a:bodyPr>
            <a:lstStyle/>
            <a:p>
              <a:pPr/>
            </a:p>
          </p:txBody>
        </p:sp>
        <p:grpSp>
          <p:nvGrpSpPr>
            <p:cNvPr id="197" name="Group"/>
            <p:cNvGrpSpPr/>
            <p:nvPr/>
          </p:nvGrpSpPr>
          <p:grpSpPr>
            <a:xfrm>
              <a:off x="710490" y="710899"/>
              <a:ext cx="2779927" cy="2779631"/>
              <a:chOff x="0" y="0"/>
              <a:chExt cx="2779926" cy="2779629"/>
            </a:xfrm>
          </p:grpSpPr>
          <p:sp>
            <p:nvSpPr>
              <p:cNvPr id="195" name="Circle"/>
              <p:cNvSpPr/>
              <p:nvPr/>
            </p:nvSpPr>
            <p:spPr>
              <a:xfrm>
                <a:off x="-1" y="0"/>
                <a:ext cx="2779928" cy="2779630"/>
              </a:xfrm>
              <a:prstGeom prst="ellipse">
                <a:avLst/>
              </a:prstGeom>
              <a:solidFill>
                <a:srgbClr val="FFFFFF">
                  <a:alpha val="90000"/>
                </a:srgbClr>
              </a:solidFill>
              <a:ln w="12700" cap="flat">
                <a:solidFill>
                  <a:schemeClr val="accent1"/>
                </a:solidFill>
                <a:prstDash val="solid"/>
                <a:miter lim="800000"/>
              </a:ln>
              <a:effectLst/>
            </p:spPr>
            <p:txBody>
              <a:bodyPr wrap="square" lIns="45719" tIns="45719" rIns="45719" bIns="45719" numCol="1" anchor="ctr">
                <a:noAutofit/>
              </a:bodyPr>
              <a:lstStyle/>
              <a:p>
                <a:pPr algn="ctr" defTabSz="755650">
                  <a:lnSpc>
                    <a:spcPct val="90000"/>
                  </a:lnSpc>
                  <a:spcBef>
                    <a:spcPts val="700"/>
                  </a:spcBef>
                </a:pPr>
              </a:p>
            </p:txBody>
          </p:sp>
          <p:sp>
            <p:nvSpPr>
              <p:cNvPr id="196" name="Less is more:…"/>
              <p:cNvSpPr txBox="1"/>
              <p:nvPr/>
            </p:nvSpPr>
            <p:spPr>
              <a:xfrm>
                <a:off x="397408" y="624384"/>
                <a:ext cx="1985107" cy="153085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590" tIns="21590" rIns="21590" bIns="21590" numCol="1" anchor="ctr">
                <a:spAutoFit/>
              </a:bodyPr>
              <a:lstStyle/>
              <a:p>
                <a:pPr algn="ctr" defTabSz="755650">
                  <a:lnSpc>
                    <a:spcPct val="90000"/>
                  </a:lnSpc>
                  <a:spcBef>
                    <a:spcPts val="700"/>
                  </a:spcBef>
                  <a:defRPr b="1" sz="1700"/>
                </a:pPr>
                <a:r>
                  <a:t>Less is more:</a:t>
                </a:r>
              </a:p>
              <a:p>
                <a:pPr algn="ctr" defTabSz="755650">
                  <a:lnSpc>
                    <a:spcPct val="90000"/>
                  </a:lnSpc>
                  <a:spcBef>
                    <a:spcPts val="700"/>
                  </a:spcBef>
                  <a:defRPr sz="1700">
                    <a:latin typeface="Calibri Light"/>
                    <a:ea typeface="Calibri Light"/>
                    <a:cs typeface="Calibri Light"/>
                    <a:sym typeface="Calibri Light"/>
                  </a:defRPr>
                </a:pPr>
                <a:r>
                  <a:t>Single, strong graphic image tells story better than crowded collage or packed paragraph</a:t>
                </a:r>
              </a:p>
            </p:txBody>
          </p:sp>
        </p:grpSp>
      </p:gr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0" name="Rectangle 2"/>
          <p:cNvSpPr txBox="1"/>
          <p:nvPr/>
        </p:nvSpPr>
        <p:spPr>
          <a:xfrm>
            <a:off x="812800" y="831353"/>
            <a:ext cx="11430000" cy="688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4000"/>
            </a:lvl1pPr>
          </a:lstStyle>
          <a:p>
            <a:pPr/>
            <a:r>
              <a:t>Good presentations…</a:t>
            </a:r>
          </a:p>
        </p:txBody>
      </p:sp>
      <p:grpSp>
        <p:nvGrpSpPr>
          <p:cNvPr id="215" name="Diagram 6"/>
          <p:cNvGrpSpPr/>
          <p:nvPr/>
        </p:nvGrpSpPr>
        <p:grpSpPr>
          <a:xfrm>
            <a:off x="813630" y="1762322"/>
            <a:ext cx="10971139" cy="4825493"/>
            <a:chOff x="0" y="0"/>
            <a:chExt cx="10971138" cy="4825491"/>
          </a:xfrm>
        </p:grpSpPr>
        <p:grpSp>
          <p:nvGrpSpPr>
            <p:cNvPr id="203" name="Group"/>
            <p:cNvGrpSpPr/>
            <p:nvPr/>
          </p:nvGrpSpPr>
          <p:grpSpPr>
            <a:xfrm>
              <a:off x="0" y="0"/>
              <a:ext cx="3573661" cy="4288393"/>
              <a:chOff x="0" y="0"/>
              <a:chExt cx="3573660" cy="4288392"/>
            </a:xfrm>
          </p:grpSpPr>
          <p:sp>
            <p:nvSpPr>
              <p:cNvPr id="201" name="Rounded Rectangle"/>
              <p:cNvSpPr/>
              <p:nvPr/>
            </p:nvSpPr>
            <p:spPr>
              <a:xfrm>
                <a:off x="0" y="0"/>
                <a:ext cx="3573661" cy="4288393"/>
              </a:xfrm>
              <a:prstGeom prst="roundRect">
                <a:avLst>
                  <a:gd name="adj" fmla="val 5000"/>
                </a:avLst>
              </a:prstGeom>
              <a:solidFill>
                <a:srgbClr val="FFFFFF"/>
              </a:solidFill>
              <a:ln w="12700" cap="flat">
                <a:solidFill>
                  <a:srgbClr val="3D4C60"/>
                </a:solidFill>
                <a:prstDash val="solid"/>
                <a:miter lim="800000"/>
              </a:ln>
              <a:effectLst/>
            </p:spPr>
            <p:txBody>
              <a:bodyPr wrap="square" lIns="45719" tIns="45719" rIns="45719" bIns="45719" numCol="1" anchor="t">
                <a:noAutofit/>
              </a:bodyPr>
              <a:lstStyle/>
              <a:p>
                <a:pPr algn="r" defTabSz="1600200">
                  <a:lnSpc>
                    <a:spcPct val="90000"/>
                  </a:lnSpc>
                  <a:spcBef>
                    <a:spcPts val="700"/>
                  </a:spcBef>
                  <a:defRPr>
                    <a:solidFill>
                      <a:srgbClr val="FFFFFF"/>
                    </a:solidFill>
                  </a:defRPr>
                </a:pPr>
              </a:p>
            </p:txBody>
          </p:sp>
          <p:sp>
            <p:nvSpPr>
              <p:cNvPr id="202" name="TARGET"/>
              <p:cNvSpPr txBox="1"/>
              <p:nvPr/>
            </p:nvSpPr>
            <p:spPr>
              <a:xfrm rot="16200000">
                <a:off x="-1491541" y="1491541"/>
                <a:ext cx="3516483" cy="533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r" defTabSz="1600200">
                  <a:lnSpc>
                    <a:spcPct val="90000"/>
                  </a:lnSpc>
                  <a:spcBef>
                    <a:spcPts val="1500"/>
                  </a:spcBef>
                  <a:defRPr b="1" sz="3600"/>
                </a:lvl1pPr>
              </a:lstStyle>
              <a:p>
                <a:pPr/>
                <a:r>
                  <a:t>TARGET</a:t>
                </a:r>
              </a:p>
            </p:txBody>
          </p:sp>
        </p:grpSp>
        <p:sp>
          <p:nvSpPr>
            <p:cNvPr id="204" name="Presentations should be appropriately targeted to your audience including fonts and color scheme, branding elements and style. Typically they should be brief yet comprehensive; engaging yet descriptive."/>
            <p:cNvSpPr txBox="1"/>
            <p:nvPr/>
          </p:nvSpPr>
          <p:spPr>
            <a:xfrm>
              <a:off x="714731" y="0"/>
              <a:ext cx="2662379" cy="22910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defTabSz="800100">
                <a:lnSpc>
                  <a:spcPct val="90000"/>
                </a:lnSpc>
                <a:spcBef>
                  <a:spcPts val="700"/>
                </a:spcBef>
                <a:defRPr>
                  <a:latin typeface="Calibri Light"/>
                  <a:ea typeface="Calibri Light"/>
                  <a:cs typeface="Calibri Light"/>
                  <a:sym typeface="Calibri Light"/>
                </a:defRPr>
              </a:lvl1pPr>
            </a:lstStyle>
            <a:p>
              <a:pPr/>
              <a:r>
                <a:t>Presentations should be appropriately targeted to your audience including fonts and color scheme, branding elements and style. Typically they should be brief yet comprehensive; engaging yet descriptive. </a:t>
              </a:r>
            </a:p>
          </p:txBody>
        </p:sp>
        <p:grpSp>
          <p:nvGrpSpPr>
            <p:cNvPr id="207" name="Group"/>
            <p:cNvGrpSpPr/>
            <p:nvPr/>
          </p:nvGrpSpPr>
          <p:grpSpPr>
            <a:xfrm>
              <a:off x="3698738" y="0"/>
              <a:ext cx="3573662" cy="4288393"/>
              <a:chOff x="0" y="0"/>
              <a:chExt cx="3573660" cy="4288392"/>
            </a:xfrm>
          </p:grpSpPr>
          <p:sp>
            <p:nvSpPr>
              <p:cNvPr id="205" name="Rounded Rectangle"/>
              <p:cNvSpPr/>
              <p:nvPr/>
            </p:nvSpPr>
            <p:spPr>
              <a:xfrm>
                <a:off x="0" y="0"/>
                <a:ext cx="3573661" cy="4288393"/>
              </a:xfrm>
              <a:prstGeom prst="roundRect">
                <a:avLst>
                  <a:gd name="adj" fmla="val 5000"/>
                </a:avLst>
              </a:prstGeom>
              <a:solidFill>
                <a:srgbClr val="FFFFFF"/>
              </a:solidFill>
              <a:ln w="12700" cap="flat">
                <a:solidFill>
                  <a:srgbClr val="3D4C60"/>
                </a:solidFill>
                <a:prstDash val="solid"/>
                <a:miter lim="800000"/>
              </a:ln>
              <a:effectLst/>
            </p:spPr>
            <p:txBody>
              <a:bodyPr wrap="square" lIns="45719" tIns="45719" rIns="45719" bIns="45719" numCol="1" anchor="t">
                <a:noAutofit/>
              </a:bodyPr>
              <a:lstStyle/>
              <a:p>
                <a:pPr algn="r" defTabSz="1600200">
                  <a:lnSpc>
                    <a:spcPct val="90000"/>
                  </a:lnSpc>
                  <a:spcBef>
                    <a:spcPts val="700"/>
                  </a:spcBef>
                  <a:defRPr>
                    <a:solidFill>
                      <a:srgbClr val="FFFFFF"/>
                    </a:solidFill>
                  </a:defRPr>
                </a:pPr>
              </a:p>
            </p:txBody>
          </p:sp>
          <p:sp>
            <p:nvSpPr>
              <p:cNvPr id="206" name="INTERACTIVE"/>
              <p:cNvSpPr txBox="1"/>
              <p:nvPr/>
            </p:nvSpPr>
            <p:spPr>
              <a:xfrm rot="16200000">
                <a:off x="-1491542" y="1491541"/>
                <a:ext cx="3516483" cy="533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r" defTabSz="1600200">
                  <a:lnSpc>
                    <a:spcPct val="90000"/>
                  </a:lnSpc>
                  <a:spcBef>
                    <a:spcPts val="1500"/>
                  </a:spcBef>
                  <a:defRPr b="1" sz="3600"/>
                </a:lvl1pPr>
              </a:lstStyle>
              <a:p>
                <a:pPr/>
                <a:r>
                  <a:t>INTERACTIVE</a:t>
                </a:r>
              </a:p>
            </p:txBody>
          </p:sp>
        </p:grpSp>
        <p:sp>
          <p:nvSpPr>
            <p:cNvPr id="208" name="Triangle"/>
            <p:cNvSpPr/>
            <p:nvPr/>
          </p:nvSpPr>
          <p:spPr>
            <a:xfrm rot="5400000">
              <a:off x="3401580" y="3407279"/>
              <a:ext cx="630053" cy="5360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0800" y="0"/>
                  </a:lnTo>
                  <a:lnTo>
                    <a:pt x="21600" y="21600"/>
                  </a:lnTo>
                  <a:close/>
                </a:path>
              </a:pathLst>
            </a:custGeom>
            <a:solidFill>
              <a:srgbClr val="808080"/>
            </a:solidFill>
            <a:ln w="12700" cap="flat">
              <a:solidFill>
                <a:srgbClr val="44546A"/>
              </a:solidFill>
              <a:prstDash val="solid"/>
              <a:miter lim="800000"/>
            </a:ln>
            <a:effectLst/>
          </p:spPr>
          <p:txBody>
            <a:bodyPr wrap="square" lIns="45719" tIns="45719" rIns="45719" bIns="45719" numCol="1" anchor="t">
              <a:noAutofit/>
            </a:bodyPr>
            <a:lstStyle/>
            <a:p>
              <a:pPr/>
            </a:p>
          </p:txBody>
        </p:sp>
        <p:sp>
          <p:nvSpPr>
            <p:cNvPr id="209" name="Incorporation of movement, audio, video, photos and transitions can be very effective if executed well. Use good images and limit use of clipart or silly animation unless it is relevant to the topic or audience. Reference links and incorporation of YouTube videos is great. Use of audio, music or voice over is optional yet encouraged as a way to break out from comfort zones and utilize the technology."/>
            <p:cNvSpPr txBox="1"/>
            <p:nvPr/>
          </p:nvSpPr>
          <p:spPr>
            <a:xfrm>
              <a:off x="4413471" y="0"/>
              <a:ext cx="2662378" cy="48254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defTabSz="800100">
                <a:lnSpc>
                  <a:spcPct val="90000"/>
                </a:lnSpc>
                <a:spcBef>
                  <a:spcPts val="700"/>
                </a:spcBef>
                <a:defRPr>
                  <a:latin typeface="Calibri Light"/>
                  <a:ea typeface="Calibri Light"/>
                  <a:cs typeface="Calibri Light"/>
                  <a:sym typeface="Calibri Light"/>
                </a:defRPr>
              </a:lvl1pPr>
            </a:lstStyle>
            <a:p>
              <a:pPr/>
              <a:r>
                <a:t>Incorporation of movement, audio, video, photos and transitions can be very effective if executed well. Use good images and limit use of clipart or silly animation unless it is relevant to the topic or audience. Reference links and incorporation of YouTube videos is great. Use of audio, music or voice over is optional yet encouraged as a way to break out from comfort zones and utilize the technology.</a:t>
              </a:r>
              <a:endParaRPr>
                <a:solidFill>
                  <a:srgbClr val="FFFFFF"/>
                </a:solidFill>
              </a:endParaRPr>
            </a:p>
          </p:txBody>
        </p:sp>
        <p:grpSp>
          <p:nvGrpSpPr>
            <p:cNvPr id="212" name="Group"/>
            <p:cNvGrpSpPr/>
            <p:nvPr/>
          </p:nvGrpSpPr>
          <p:grpSpPr>
            <a:xfrm>
              <a:off x="7397478" y="0"/>
              <a:ext cx="3573661" cy="4288393"/>
              <a:chOff x="0" y="0"/>
              <a:chExt cx="3573660" cy="4288392"/>
            </a:xfrm>
          </p:grpSpPr>
          <p:sp>
            <p:nvSpPr>
              <p:cNvPr id="210" name="Rounded Rectangle"/>
              <p:cNvSpPr/>
              <p:nvPr/>
            </p:nvSpPr>
            <p:spPr>
              <a:xfrm>
                <a:off x="0" y="0"/>
                <a:ext cx="3573661" cy="4288393"/>
              </a:xfrm>
              <a:prstGeom prst="roundRect">
                <a:avLst>
                  <a:gd name="adj" fmla="val 5000"/>
                </a:avLst>
              </a:prstGeom>
              <a:solidFill>
                <a:srgbClr val="FFFFFF"/>
              </a:solidFill>
              <a:ln w="12700" cap="flat">
                <a:solidFill>
                  <a:srgbClr val="3D4C60"/>
                </a:solidFill>
                <a:prstDash val="solid"/>
                <a:miter lim="800000"/>
              </a:ln>
              <a:effectLst/>
            </p:spPr>
            <p:txBody>
              <a:bodyPr wrap="square" lIns="45719" tIns="45719" rIns="45719" bIns="45719" numCol="1" anchor="t">
                <a:noAutofit/>
              </a:bodyPr>
              <a:lstStyle/>
              <a:p>
                <a:pPr algn="r" defTabSz="1600200">
                  <a:lnSpc>
                    <a:spcPct val="90000"/>
                  </a:lnSpc>
                  <a:spcBef>
                    <a:spcPts val="700"/>
                  </a:spcBef>
                  <a:defRPr>
                    <a:solidFill>
                      <a:srgbClr val="FFFFFF"/>
                    </a:solidFill>
                  </a:defRPr>
                </a:pPr>
              </a:p>
            </p:txBody>
          </p:sp>
          <p:sp>
            <p:nvSpPr>
              <p:cNvPr id="211" name="QUALITY"/>
              <p:cNvSpPr txBox="1"/>
              <p:nvPr/>
            </p:nvSpPr>
            <p:spPr>
              <a:xfrm rot="16200000">
                <a:off x="-1491541" y="1491541"/>
                <a:ext cx="3516482" cy="533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r" defTabSz="1600200">
                  <a:lnSpc>
                    <a:spcPct val="90000"/>
                  </a:lnSpc>
                  <a:spcBef>
                    <a:spcPts val="1500"/>
                  </a:spcBef>
                  <a:defRPr b="1" sz="3600"/>
                </a:lvl1pPr>
              </a:lstStyle>
              <a:p>
                <a:pPr/>
                <a:r>
                  <a:t>QUALITY</a:t>
                </a:r>
              </a:p>
            </p:txBody>
          </p:sp>
        </p:grpSp>
        <p:sp>
          <p:nvSpPr>
            <p:cNvPr id="213" name="Triangle"/>
            <p:cNvSpPr/>
            <p:nvPr/>
          </p:nvSpPr>
          <p:spPr>
            <a:xfrm rot="5400000">
              <a:off x="7100320" y="3407279"/>
              <a:ext cx="630053" cy="5360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0800" y="0"/>
                  </a:lnTo>
                  <a:lnTo>
                    <a:pt x="21600" y="21600"/>
                  </a:lnTo>
                  <a:close/>
                </a:path>
              </a:pathLst>
            </a:custGeom>
            <a:solidFill>
              <a:srgbClr val="808080"/>
            </a:solidFill>
            <a:ln w="12700" cap="flat">
              <a:solidFill>
                <a:srgbClr val="44546A"/>
              </a:solidFill>
              <a:prstDash val="solid"/>
              <a:miter lim="800000"/>
            </a:ln>
            <a:effectLst/>
          </p:spPr>
          <p:txBody>
            <a:bodyPr wrap="square" lIns="45719" tIns="45719" rIns="45719" bIns="45719" numCol="1" anchor="t">
              <a:noAutofit/>
            </a:bodyPr>
            <a:lstStyle/>
            <a:p>
              <a:pPr/>
            </a:p>
          </p:txBody>
        </p:sp>
        <p:sp>
          <p:nvSpPr>
            <p:cNvPr id="214" name="Length is typically not as important as quality so in most cases you should not focus on a set number of minimum slides or transitions. Your presentation should be a reflection and strong message in support of your goals. Design it to persuade. Design it to get a response and achieve your objective."/>
            <p:cNvSpPr txBox="1"/>
            <p:nvPr/>
          </p:nvSpPr>
          <p:spPr>
            <a:xfrm>
              <a:off x="8112209" y="0"/>
              <a:ext cx="2662378" cy="3568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defTabSz="800100">
                <a:lnSpc>
                  <a:spcPct val="90000"/>
                </a:lnSpc>
                <a:spcBef>
                  <a:spcPts val="700"/>
                </a:spcBef>
                <a:defRPr>
                  <a:latin typeface="Calibri Light"/>
                  <a:ea typeface="Calibri Light"/>
                  <a:cs typeface="Calibri Light"/>
                  <a:sym typeface="Calibri Light"/>
                </a:defRPr>
              </a:lvl1pPr>
            </a:lstStyle>
            <a:p>
              <a:pPr/>
              <a:r>
                <a:t>Length is typically not as important as quality so in most cases you should not focus on a set number of minimum slides or transitions. Your presentation should be a reflection and strong message in support of your goals. Design it to persuade. Design it to get a response and achieve your objective.</a:t>
              </a:r>
              <a:endParaRPr>
                <a:solidFill>
                  <a:srgbClr val="FFFFFF"/>
                </a:solidFill>
              </a:endParaRPr>
            </a:p>
          </p:txBody>
        </p:sp>
      </p:gr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7" name="Rectangle 1"/>
          <p:cNvSpPr txBox="1"/>
          <p:nvPr/>
        </p:nvSpPr>
        <p:spPr>
          <a:xfrm>
            <a:off x="584199" y="431437"/>
            <a:ext cx="5188805" cy="1315721"/>
          </a:xfrm>
          <a:prstGeom prst="rect">
            <a:avLst/>
          </a:prstGeom>
          <a:ln w="12700">
            <a:miter lim="400000"/>
          </a:ln>
          <a:extLst>
            <a:ext uri="{C572A759-6A51-4108-AA02-DFA0A04FC94B}">
              <ma14:wrappingTextBoxFlag xmlns:ma14="http://schemas.microsoft.com/office/mac/drawingml/2011/main" val="1"/>
            </a:ext>
          </a:extLst>
        </p:spPr>
        <p:txBody>
          <a:bodyPr lIns="60960" tIns="60960" rIns="60960" bIns="60960" anchor="ctr">
            <a:spAutoFit/>
          </a:bodyPr>
          <a:lstStyle>
            <a:lvl1pPr defTabSz="1219169">
              <a:defRPr b="1" sz="4000">
                <a:solidFill>
                  <a:srgbClr val="3B3838"/>
                </a:solidFill>
              </a:defRPr>
            </a:lvl1pPr>
          </a:lstStyle>
          <a:p>
            <a:pPr/>
            <a:r>
              <a:t>Presentation Design Best Practices</a:t>
            </a:r>
          </a:p>
        </p:txBody>
      </p:sp>
      <p:sp>
        <p:nvSpPr>
          <p:cNvPr id="218" name="Rectangle 2"/>
          <p:cNvSpPr txBox="1"/>
          <p:nvPr>
            <p:ph type="body" sz="half" idx="1"/>
          </p:nvPr>
        </p:nvSpPr>
        <p:spPr>
          <a:xfrm>
            <a:off x="584200" y="2059793"/>
            <a:ext cx="5689600" cy="4470401"/>
          </a:xfrm>
          <a:prstGeom prst="rect">
            <a:avLst/>
          </a:prstGeom>
        </p:spPr>
        <p:txBody>
          <a:bodyPr anchor="ctr"/>
          <a:lstStyle/>
          <a:p>
            <a:pPr lvl="1" marL="0" indent="0" defTabSz="886968">
              <a:spcBef>
                <a:spcPts val="100"/>
              </a:spcBef>
              <a:buSzTx/>
              <a:buNone/>
              <a:defRPr b="1" sz="1940"/>
            </a:pPr>
            <a:r>
              <a:t>Great presentation design</a:t>
            </a:r>
            <a:endParaRPr sz="2328"/>
          </a:p>
          <a:p>
            <a:pPr lvl="1" marL="445526" indent="-229949" defTabSz="886968">
              <a:spcBef>
                <a:spcPts val="400"/>
              </a:spcBef>
              <a:defRPr sz="1940">
                <a:latin typeface="Calibri Light"/>
                <a:ea typeface="Calibri Light"/>
                <a:cs typeface="Calibri Light"/>
                <a:sym typeface="Calibri Light"/>
              </a:defRPr>
            </a:pPr>
            <a:r>
              <a:t>Less is more</a:t>
            </a:r>
            <a:endParaRPr sz="2328"/>
          </a:p>
          <a:p>
            <a:pPr lvl="2" marL="800305" indent="-229949" defTabSz="886968">
              <a:spcBef>
                <a:spcPts val="400"/>
              </a:spcBef>
              <a:defRPr sz="1940">
                <a:latin typeface="Calibri Light"/>
                <a:ea typeface="Calibri Light"/>
                <a:cs typeface="Calibri Light"/>
                <a:sym typeface="Calibri Light"/>
              </a:defRPr>
            </a:pPr>
            <a:r>
              <a:t>Single, strong graphic image tells story better than crowded collage or packed paragraph</a:t>
            </a:r>
          </a:p>
          <a:p>
            <a:pPr lvl="1" marL="445526" indent="-229949" defTabSz="886968">
              <a:spcBef>
                <a:spcPts val="400"/>
              </a:spcBef>
              <a:defRPr sz="1940">
                <a:latin typeface="Calibri Light"/>
                <a:ea typeface="Calibri Light"/>
                <a:cs typeface="Calibri Light"/>
                <a:sym typeface="Calibri Light"/>
              </a:defRPr>
            </a:pPr>
            <a:r>
              <a:t>Quantity of text:</a:t>
            </a:r>
            <a:endParaRPr sz="2328"/>
          </a:p>
          <a:p>
            <a:pPr lvl="2" marL="800305" indent="-229949" defTabSz="886968">
              <a:spcBef>
                <a:spcPts val="400"/>
              </a:spcBef>
              <a:defRPr sz="1940">
                <a:latin typeface="Calibri Light"/>
                <a:ea typeface="Calibri Light"/>
                <a:cs typeface="Calibri Light"/>
                <a:sym typeface="Calibri Light"/>
              </a:defRPr>
            </a:pPr>
            <a:r>
              <a:t>Six lines of text max</a:t>
            </a:r>
          </a:p>
          <a:p>
            <a:pPr lvl="2" marL="800305" indent="-229949" defTabSz="886968">
              <a:spcBef>
                <a:spcPts val="400"/>
              </a:spcBef>
              <a:defRPr sz="1940">
                <a:latin typeface="Calibri Light"/>
                <a:ea typeface="Calibri Light"/>
                <a:cs typeface="Calibri Light"/>
                <a:sym typeface="Calibri Light"/>
              </a:defRPr>
            </a:pPr>
            <a:r>
              <a:t>Sans-serif fonts (i.e. Helvetica) are easier to read than serif fonts (i.e. Times)</a:t>
            </a:r>
          </a:p>
          <a:p>
            <a:pPr lvl="1" marL="445526" indent="-229949" defTabSz="886968">
              <a:spcBef>
                <a:spcPts val="400"/>
              </a:spcBef>
              <a:defRPr sz="1940">
                <a:latin typeface="Calibri Light"/>
                <a:ea typeface="Calibri Light"/>
                <a:cs typeface="Calibri Light"/>
                <a:sym typeface="Calibri Light"/>
              </a:defRPr>
            </a:pPr>
            <a:r>
              <a:t>Size of text</a:t>
            </a:r>
            <a:endParaRPr sz="2328"/>
          </a:p>
          <a:p>
            <a:pPr lvl="2" marL="800305" indent="-229949" defTabSz="886968">
              <a:spcBef>
                <a:spcPts val="400"/>
              </a:spcBef>
              <a:defRPr sz="1940">
                <a:latin typeface="Calibri Light"/>
                <a:ea typeface="Calibri Light"/>
                <a:cs typeface="Calibri Light"/>
                <a:sym typeface="Calibri Light"/>
              </a:defRPr>
            </a:pPr>
            <a:r>
              <a:t>Large enough to be legible to the person sitting farthest from front</a:t>
            </a:r>
          </a:p>
          <a:p>
            <a:pPr lvl="1" marL="445526" indent="-229949" defTabSz="886968">
              <a:spcBef>
                <a:spcPts val="400"/>
              </a:spcBef>
              <a:defRPr sz="1940">
                <a:latin typeface="Calibri Light"/>
                <a:ea typeface="Calibri Light"/>
                <a:cs typeface="Calibri Light"/>
                <a:sym typeface="Calibri Light"/>
              </a:defRPr>
            </a:pPr>
          </a:p>
        </p:txBody>
      </p:sp>
      <p:sp>
        <p:nvSpPr>
          <p:cNvPr id="219" name="Rectangle 5"/>
          <p:cNvSpPr/>
          <p:nvPr/>
        </p:nvSpPr>
        <p:spPr>
          <a:xfrm>
            <a:off x="6502400" y="334948"/>
            <a:ext cx="5181600" cy="5892867"/>
          </a:xfrm>
          <a:prstGeom prst="rect">
            <a:avLst/>
          </a:prstGeom>
          <a:solidFill>
            <a:srgbClr val="EDEDED"/>
          </a:solidFill>
          <a:ln w="12700">
            <a:miter lim="400000"/>
          </a:ln>
        </p:spPr>
        <p:txBody>
          <a:bodyPr lIns="45719" rIns="45719" anchor="ctr"/>
          <a:lstStyle/>
          <a:p>
            <a:pPr algn="ctr">
              <a:defRPr sz="2400">
                <a:solidFill>
                  <a:srgbClr val="FFFFFF"/>
                </a:solidFill>
              </a:defRPr>
            </a:pPr>
          </a:p>
        </p:txBody>
      </p:sp>
      <p:sp>
        <p:nvSpPr>
          <p:cNvPr id="220" name="Rectangle 6"/>
          <p:cNvSpPr txBox="1"/>
          <p:nvPr/>
        </p:nvSpPr>
        <p:spPr>
          <a:xfrm>
            <a:off x="6730999" y="590044"/>
            <a:ext cx="4801360" cy="5158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600"/>
              </a:spcBef>
              <a:defRPr sz="2000"/>
            </a:pPr>
            <a:r>
              <a:t>Visual effects</a:t>
            </a:r>
          </a:p>
          <a:p>
            <a:pPr marL="380989" indent="-222245">
              <a:spcBef>
                <a:spcPts val="1600"/>
              </a:spcBef>
              <a:buSzPct val="100000"/>
              <a:buFont typeface="Arial"/>
              <a:buChar char="•"/>
              <a:defRPr sz="2000">
                <a:latin typeface="Calibri Light"/>
                <a:ea typeface="Calibri Light"/>
                <a:cs typeface="Calibri Light"/>
                <a:sym typeface="Calibri Light"/>
              </a:defRPr>
            </a:pPr>
            <a:r>
              <a:t>Screen aspect ratio</a:t>
            </a:r>
          </a:p>
          <a:p>
            <a:pPr lvl="1" marL="990575" indent="-222245">
              <a:spcBef>
                <a:spcPts val="1600"/>
              </a:spcBef>
              <a:buSzPct val="100000"/>
              <a:buFont typeface="Arial"/>
              <a:buChar char="•"/>
              <a:defRPr sz="2000">
                <a:latin typeface="Calibri Light"/>
                <a:ea typeface="Calibri Light"/>
                <a:cs typeface="Calibri Light"/>
                <a:sym typeface="Calibri Light"/>
              </a:defRPr>
            </a:pPr>
            <a:r>
              <a:t>Widescreen – 16:9 (1920x1080 high res or 1280-720 low res)</a:t>
            </a:r>
          </a:p>
          <a:p>
            <a:pPr lvl="1" marL="990575" indent="-222245">
              <a:spcBef>
                <a:spcPts val="1600"/>
              </a:spcBef>
              <a:buSzPct val="100000"/>
              <a:buFont typeface="Arial"/>
              <a:buChar char="•"/>
              <a:defRPr sz="2000">
                <a:latin typeface="Calibri Light"/>
                <a:ea typeface="Calibri Light"/>
                <a:cs typeface="Calibri Light"/>
                <a:sym typeface="Calibri Light"/>
              </a:defRPr>
            </a:pPr>
            <a:r>
              <a:t>Squarescreen- 4:3 (1024x768 high res or 800x600 low res)</a:t>
            </a:r>
          </a:p>
          <a:p>
            <a:pPr marL="380989" indent="-222245">
              <a:spcBef>
                <a:spcPts val="1600"/>
              </a:spcBef>
              <a:buSzPct val="100000"/>
              <a:buFont typeface="Arial"/>
              <a:buChar char="•"/>
              <a:defRPr sz="2000">
                <a:latin typeface="Calibri Light"/>
                <a:ea typeface="Calibri Light"/>
                <a:cs typeface="Calibri Light"/>
                <a:sym typeface="Calibri Light"/>
              </a:defRPr>
            </a:pPr>
            <a:r>
              <a:t>Slide background: Keep it simple</a:t>
            </a:r>
          </a:p>
          <a:p>
            <a:pPr marL="380989" indent="-222245">
              <a:spcBef>
                <a:spcPts val="1600"/>
              </a:spcBef>
              <a:buSzPct val="100000"/>
              <a:buFont typeface="Arial"/>
              <a:buChar char="•"/>
              <a:defRPr sz="2000">
                <a:latin typeface="Calibri Light"/>
                <a:ea typeface="Calibri Light"/>
                <a:cs typeface="Calibri Light"/>
                <a:sym typeface="Calibri Light"/>
              </a:defRPr>
            </a:pPr>
            <a:r>
              <a:t>Graphs, graphics and photos</a:t>
            </a:r>
          </a:p>
          <a:p>
            <a:pPr lvl="1" marL="990575" indent="-222245">
              <a:spcBef>
                <a:spcPts val="1600"/>
              </a:spcBef>
              <a:buSzPct val="100000"/>
              <a:buFont typeface="Arial"/>
              <a:buChar char="•"/>
              <a:defRPr sz="2000">
                <a:latin typeface="Calibri Light"/>
                <a:ea typeface="Calibri Light"/>
                <a:cs typeface="Calibri Light"/>
                <a:sym typeface="Calibri Light"/>
              </a:defRPr>
            </a:pPr>
            <a:r>
              <a:t>Use ‘visually arresting’ images, data and large words</a:t>
            </a:r>
          </a:p>
          <a:p>
            <a:pPr lvl="1" marL="990575" indent="-222245">
              <a:spcBef>
                <a:spcPts val="1600"/>
              </a:spcBef>
              <a:buSzPct val="100000"/>
              <a:buFont typeface="Arial"/>
              <a:buChar char="•"/>
              <a:defRPr sz="2000">
                <a:latin typeface="Calibri Light"/>
                <a:ea typeface="Calibri Light"/>
                <a:cs typeface="Calibri Light"/>
                <a:sym typeface="Calibri Light"/>
              </a:defRPr>
            </a:pPr>
            <a:r>
              <a:t>Use high resolution images and graphics</a:t>
            </a:r>
          </a:p>
        </p:txBody>
      </p:sp>
      <p:sp>
        <p:nvSpPr>
          <p:cNvPr id="221" name="TextBox 7"/>
          <p:cNvSpPr txBox="1"/>
          <p:nvPr/>
        </p:nvSpPr>
        <p:spPr>
          <a:xfrm>
            <a:off x="8534400" y="6312106"/>
            <a:ext cx="3149600" cy="294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r">
              <a:defRPr sz="1400">
                <a:solidFill>
                  <a:srgbClr val="51647E"/>
                </a:solidFill>
              </a:defRPr>
            </a:pPr>
            <a:r>
              <a:t>Source: </a:t>
            </a:r>
            <a:r>
              <a:rPr u="sng">
                <a:solidFill>
                  <a:srgbClr val="0563C1"/>
                </a:solidFill>
                <a:uFill>
                  <a:solidFill>
                    <a:srgbClr val="0563C1"/>
                  </a:solidFill>
                </a:uFill>
                <a:hlinkClick r:id="rId2" invalidUrl="" action="" tgtFrame="" tooltip="" history="1" highlightClick="0" endSnd="0"/>
              </a:rPr>
              <a:t>TEDtalks</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3" name="Rectangle 1"/>
          <p:cNvSpPr/>
          <p:nvPr/>
        </p:nvSpPr>
        <p:spPr>
          <a:xfrm>
            <a:off x="203200" y="76200"/>
            <a:ext cx="11887200" cy="6705600"/>
          </a:xfrm>
          <a:prstGeom prst="rect">
            <a:avLst/>
          </a:prstGeom>
          <a:solidFill>
            <a:srgbClr val="FFFFFF"/>
          </a:solidFill>
          <a:ln w="12700">
            <a:miter lim="400000"/>
          </a:ln>
        </p:spPr>
        <p:txBody>
          <a:bodyPr lIns="45719" rIns="45719" anchor="ctr"/>
          <a:lstStyle/>
          <a:p>
            <a:pPr algn="ctr">
              <a:defRPr sz="2400">
                <a:solidFill>
                  <a:srgbClr val="FFFFFF"/>
                </a:solidFill>
              </a:defRPr>
            </a:pPr>
          </a:p>
        </p:txBody>
      </p:sp>
      <p:sp>
        <p:nvSpPr>
          <p:cNvPr id="224" name="Rectangle 2"/>
          <p:cNvSpPr txBox="1"/>
          <p:nvPr/>
        </p:nvSpPr>
        <p:spPr>
          <a:xfrm>
            <a:off x="713607" y="1152802"/>
            <a:ext cx="4191001" cy="688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4000"/>
            </a:lvl1pPr>
          </a:lstStyle>
          <a:p>
            <a:pPr/>
            <a:r>
              <a:t>Reports</a:t>
            </a:r>
          </a:p>
        </p:txBody>
      </p:sp>
      <p:sp>
        <p:nvSpPr>
          <p:cNvPr id="225" name="Rectangle 5"/>
          <p:cNvSpPr txBox="1"/>
          <p:nvPr/>
        </p:nvSpPr>
        <p:spPr>
          <a:xfrm>
            <a:off x="579967" y="1982607"/>
            <a:ext cx="3646046" cy="317322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nSpc>
                <a:spcPct val="107000"/>
              </a:lnSpc>
              <a:spcBef>
                <a:spcPts val="1600"/>
              </a:spcBef>
              <a:defRPr>
                <a:latin typeface="Calibri Light"/>
                <a:ea typeface="Calibri Light"/>
                <a:cs typeface="Calibri Light"/>
                <a:sym typeface="Calibri Light"/>
              </a:defRPr>
            </a:pPr>
            <a:r>
              <a:t>“Keeping your audience’s needs in mind will help you decide the level of formality (in structure and tone) of your report, the length of the report, what kinds of data to include (tables, figures, general graphs, or pictures), how much to explain, what positions to defend, the visual sophistication required.”</a:t>
            </a:r>
            <a:endParaRPr>
              <a:solidFill>
                <a:srgbClr val="FFFFFF"/>
              </a:solidFill>
            </a:endParaRPr>
          </a:p>
          <a:p>
            <a:pPr>
              <a:spcBef>
                <a:spcPts val="800"/>
              </a:spcBef>
              <a:defRPr i="1">
                <a:latin typeface="Calibri Light"/>
                <a:ea typeface="Calibri Light"/>
                <a:cs typeface="Calibri Light"/>
                <a:sym typeface="Calibri Light"/>
              </a:defRPr>
            </a:pPr>
            <a:r>
              <a:t>Pearson Education</a:t>
            </a:r>
          </a:p>
        </p:txBody>
      </p:sp>
      <p:grpSp>
        <p:nvGrpSpPr>
          <p:cNvPr id="253" name="Diagram 6"/>
          <p:cNvGrpSpPr/>
          <p:nvPr/>
        </p:nvGrpSpPr>
        <p:grpSpPr>
          <a:xfrm>
            <a:off x="5419492" y="200595"/>
            <a:ext cx="5802135" cy="6456811"/>
            <a:chOff x="0" y="0"/>
            <a:chExt cx="5802134" cy="6456810"/>
          </a:xfrm>
        </p:grpSpPr>
        <p:sp>
          <p:nvSpPr>
            <p:cNvPr id="226" name="Shape"/>
            <p:cNvSpPr/>
            <p:nvPr/>
          </p:nvSpPr>
          <p:spPr>
            <a:xfrm>
              <a:off x="736166" y="728593"/>
              <a:ext cx="2164901" cy="13629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9808"/>
                  </a:moveTo>
                  <a:cubicBezTo>
                    <a:pt x="4455" y="7551"/>
                    <a:pt x="12689" y="0"/>
                    <a:pt x="21600" y="0"/>
                  </a:cubicBezTo>
                  <a:lnTo>
                    <a:pt x="21600" y="3584"/>
                  </a:lnTo>
                  <a:cubicBezTo>
                    <a:pt x="13495" y="3584"/>
                    <a:pt x="6006" y="10451"/>
                    <a:pt x="1954" y="21600"/>
                  </a:cubicBezTo>
                  <a:close/>
                </a:path>
              </a:pathLst>
            </a:custGeom>
            <a:solidFill>
              <a:srgbClr val="AEB2B8"/>
            </a:solidFill>
            <a:ln w="12700" cap="flat">
              <a:noFill/>
              <a:miter lim="400000"/>
            </a:ln>
            <a:effectLst/>
          </p:spPr>
          <p:txBody>
            <a:bodyPr wrap="square" lIns="45719" tIns="45719" rIns="45719" bIns="45719" numCol="1" anchor="t">
              <a:noAutofit/>
            </a:bodyPr>
            <a:lstStyle/>
            <a:p>
              <a:pPr/>
            </a:p>
          </p:txBody>
        </p:sp>
        <p:sp>
          <p:nvSpPr>
            <p:cNvPr id="227" name="Shape"/>
            <p:cNvSpPr/>
            <p:nvPr/>
          </p:nvSpPr>
          <p:spPr>
            <a:xfrm>
              <a:off x="401255" y="1978499"/>
              <a:ext cx="530749" cy="2499812"/>
            </a:xfrm>
            <a:custGeom>
              <a:avLst/>
              <a:gdLst/>
              <a:ahLst/>
              <a:cxnLst>
                <a:cxn ang="0">
                  <a:pos x="wd2" y="hd2"/>
                </a:cxn>
                <a:cxn ang="5400000">
                  <a:pos x="wd2" y="hd2"/>
                </a:cxn>
                <a:cxn ang="10800000">
                  <a:pos x="wd2" y="hd2"/>
                </a:cxn>
                <a:cxn ang="16200000">
                  <a:pos x="wd2" y="hd2"/>
                </a:cxn>
              </a:cxnLst>
              <a:rect l="0" t="0" r="r" b="b"/>
              <a:pathLst>
                <a:path w="17846" h="21600" fill="norm" stroke="1" extrusionOk="0">
                  <a:moveTo>
                    <a:pt x="11261" y="21600"/>
                  </a:moveTo>
                  <a:cubicBezTo>
                    <a:pt x="-3754" y="14917"/>
                    <a:pt x="-3754" y="6683"/>
                    <a:pt x="11261" y="0"/>
                  </a:cubicBezTo>
                  <a:lnTo>
                    <a:pt x="17846" y="977"/>
                  </a:lnTo>
                  <a:cubicBezTo>
                    <a:pt x="4189" y="7055"/>
                    <a:pt x="4189" y="14545"/>
                    <a:pt x="17846" y="20623"/>
                  </a:cubicBezTo>
                  <a:close/>
                </a:path>
              </a:pathLst>
            </a:custGeom>
            <a:solidFill>
              <a:srgbClr val="AEB2B8"/>
            </a:solidFill>
            <a:ln w="12700" cap="flat">
              <a:noFill/>
              <a:miter lim="400000"/>
            </a:ln>
            <a:effectLst/>
          </p:spPr>
          <p:txBody>
            <a:bodyPr wrap="square" lIns="45719" tIns="45719" rIns="45719" bIns="45719" numCol="1" anchor="t">
              <a:noAutofit/>
            </a:bodyPr>
            <a:lstStyle/>
            <a:p>
              <a:pPr/>
            </a:p>
          </p:txBody>
        </p:sp>
        <p:sp>
          <p:nvSpPr>
            <p:cNvPr id="228" name="Shape"/>
            <p:cNvSpPr/>
            <p:nvPr/>
          </p:nvSpPr>
          <p:spPr>
            <a:xfrm>
              <a:off x="736167" y="4365243"/>
              <a:ext cx="2164900" cy="13629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2689" y="21600"/>
                    <a:pt x="4455" y="14049"/>
                    <a:pt x="0" y="1792"/>
                  </a:cubicBezTo>
                  <a:lnTo>
                    <a:pt x="1954" y="0"/>
                  </a:lnTo>
                  <a:cubicBezTo>
                    <a:pt x="6006" y="11149"/>
                    <a:pt x="13495" y="18016"/>
                    <a:pt x="21600" y="18016"/>
                  </a:cubicBezTo>
                  <a:close/>
                </a:path>
              </a:pathLst>
            </a:custGeom>
            <a:solidFill>
              <a:srgbClr val="AEB2B8"/>
            </a:solidFill>
            <a:ln w="12700" cap="flat">
              <a:noFill/>
              <a:miter lim="400000"/>
            </a:ln>
            <a:effectLst/>
          </p:spPr>
          <p:txBody>
            <a:bodyPr wrap="square" lIns="45719" tIns="45719" rIns="45719" bIns="45719" numCol="1" anchor="t">
              <a:noAutofit/>
            </a:bodyPr>
            <a:lstStyle/>
            <a:p>
              <a:pPr/>
            </a:p>
          </p:txBody>
        </p:sp>
        <p:sp>
          <p:nvSpPr>
            <p:cNvPr id="229" name="Shape"/>
            <p:cNvSpPr/>
            <p:nvPr/>
          </p:nvSpPr>
          <p:spPr>
            <a:xfrm>
              <a:off x="2901066" y="4365243"/>
              <a:ext cx="2164901" cy="13629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792"/>
                  </a:moveTo>
                  <a:cubicBezTo>
                    <a:pt x="17145" y="14049"/>
                    <a:pt x="8911" y="21600"/>
                    <a:pt x="0" y="21600"/>
                  </a:cubicBezTo>
                  <a:lnTo>
                    <a:pt x="0" y="18016"/>
                  </a:lnTo>
                  <a:cubicBezTo>
                    <a:pt x="8105" y="18016"/>
                    <a:pt x="15594" y="11149"/>
                    <a:pt x="19646" y="0"/>
                  </a:cubicBezTo>
                  <a:close/>
                </a:path>
              </a:pathLst>
            </a:custGeom>
            <a:solidFill>
              <a:srgbClr val="AEB2B8"/>
            </a:solidFill>
            <a:ln w="12700" cap="flat">
              <a:noFill/>
              <a:miter lim="400000"/>
            </a:ln>
            <a:effectLst/>
          </p:spPr>
          <p:txBody>
            <a:bodyPr wrap="square" lIns="45719" tIns="45719" rIns="45719" bIns="45719" numCol="1" anchor="t">
              <a:noAutofit/>
            </a:bodyPr>
            <a:lstStyle/>
            <a:p>
              <a:pPr/>
            </a:p>
          </p:txBody>
        </p:sp>
        <p:sp>
          <p:nvSpPr>
            <p:cNvPr id="230" name="Shape"/>
            <p:cNvSpPr/>
            <p:nvPr/>
          </p:nvSpPr>
          <p:spPr>
            <a:xfrm>
              <a:off x="4870129" y="1978498"/>
              <a:ext cx="530750" cy="2499812"/>
            </a:xfrm>
            <a:custGeom>
              <a:avLst/>
              <a:gdLst/>
              <a:ahLst/>
              <a:cxnLst>
                <a:cxn ang="0">
                  <a:pos x="wd2" y="hd2"/>
                </a:cxn>
                <a:cxn ang="5400000">
                  <a:pos x="wd2" y="hd2"/>
                </a:cxn>
                <a:cxn ang="10800000">
                  <a:pos x="wd2" y="hd2"/>
                </a:cxn>
                <a:cxn ang="16200000">
                  <a:pos x="wd2" y="hd2"/>
                </a:cxn>
              </a:cxnLst>
              <a:rect l="0" t="0" r="r" b="b"/>
              <a:pathLst>
                <a:path w="17846" h="21600" fill="norm" stroke="1" extrusionOk="0">
                  <a:moveTo>
                    <a:pt x="6585" y="0"/>
                  </a:moveTo>
                  <a:cubicBezTo>
                    <a:pt x="21600" y="6683"/>
                    <a:pt x="21600" y="14917"/>
                    <a:pt x="6585" y="21600"/>
                  </a:cubicBezTo>
                  <a:lnTo>
                    <a:pt x="0" y="20623"/>
                  </a:lnTo>
                  <a:cubicBezTo>
                    <a:pt x="13657" y="14545"/>
                    <a:pt x="13657" y="7055"/>
                    <a:pt x="0" y="977"/>
                  </a:cubicBezTo>
                  <a:close/>
                </a:path>
              </a:pathLst>
            </a:custGeom>
            <a:solidFill>
              <a:srgbClr val="AEB2B8"/>
            </a:solidFill>
            <a:ln w="12700" cap="flat">
              <a:noFill/>
              <a:miter lim="400000"/>
            </a:ln>
            <a:effectLst/>
          </p:spPr>
          <p:txBody>
            <a:bodyPr wrap="square" lIns="45719" tIns="45719" rIns="45719" bIns="45719" numCol="1" anchor="t">
              <a:noAutofit/>
            </a:bodyPr>
            <a:lstStyle/>
            <a:p>
              <a:pPr/>
            </a:p>
          </p:txBody>
        </p:sp>
        <p:sp>
          <p:nvSpPr>
            <p:cNvPr id="231" name="Shape"/>
            <p:cNvSpPr/>
            <p:nvPr/>
          </p:nvSpPr>
          <p:spPr>
            <a:xfrm>
              <a:off x="2901066" y="728592"/>
              <a:ext cx="2164901" cy="13629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8911" y="0"/>
                    <a:pt x="17145" y="7551"/>
                    <a:pt x="21600" y="19808"/>
                  </a:cubicBezTo>
                  <a:lnTo>
                    <a:pt x="19646" y="21600"/>
                  </a:lnTo>
                  <a:cubicBezTo>
                    <a:pt x="15594" y="10451"/>
                    <a:pt x="8105" y="3584"/>
                    <a:pt x="0" y="3584"/>
                  </a:cubicBezTo>
                  <a:close/>
                </a:path>
              </a:pathLst>
            </a:custGeom>
            <a:solidFill>
              <a:srgbClr val="AEB2B8"/>
            </a:solidFill>
            <a:ln w="12700" cap="flat">
              <a:noFill/>
              <a:miter lim="400000"/>
            </a:ln>
            <a:effectLst/>
          </p:spPr>
          <p:txBody>
            <a:bodyPr wrap="square" lIns="45719" tIns="45719" rIns="45719" bIns="45719" numCol="1" anchor="t">
              <a:noAutofit/>
            </a:bodyPr>
            <a:lstStyle/>
            <a:p>
              <a:pPr/>
            </a:p>
          </p:txBody>
        </p:sp>
        <p:grpSp>
          <p:nvGrpSpPr>
            <p:cNvPr id="234" name="Group"/>
            <p:cNvGrpSpPr/>
            <p:nvPr/>
          </p:nvGrpSpPr>
          <p:grpSpPr>
            <a:xfrm>
              <a:off x="1779465" y="2106802"/>
              <a:ext cx="2243205" cy="2243205"/>
              <a:chOff x="0" y="0"/>
              <a:chExt cx="2243203" cy="2243203"/>
            </a:xfrm>
          </p:grpSpPr>
          <p:sp>
            <p:nvSpPr>
              <p:cNvPr id="232" name="Circle"/>
              <p:cNvSpPr/>
              <p:nvPr/>
            </p:nvSpPr>
            <p:spPr>
              <a:xfrm>
                <a:off x="0" y="0"/>
                <a:ext cx="2243204" cy="2243204"/>
              </a:xfrm>
              <a:prstGeom prst="ellipse">
                <a:avLst/>
              </a:prstGeom>
              <a:solidFill>
                <a:srgbClr val="2E75B6"/>
              </a:solidFill>
              <a:ln w="12700" cap="flat">
                <a:solidFill>
                  <a:srgbClr val="3D4C60"/>
                </a:solidFill>
                <a:prstDash val="solid"/>
                <a:miter lim="800000"/>
              </a:ln>
              <a:effectLst/>
            </p:spPr>
            <p:txBody>
              <a:bodyPr wrap="square" lIns="45719" tIns="45719" rIns="45719" bIns="45719" numCol="1" anchor="ctr">
                <a:noAutofit/>
              </a:bodyPr>
              <a:lstStyle/>
              <a:p>
                <a:pPr algn="ctr" defTabSz="889000">
                  <a:lnSpc>
                    <a:spcPct val="90000"/>
                  </a:lnSpc>
                  <a:spcBef>
                    <a:spcPts val="700"/>
                  </a:spcBef>
                  <a:defRPr b="1" sz="2000">
                    <a:solidFill>
                      <a:srgbClr val="FFFFFF"/>
                    </a:solidFill>
                  </a:defRPr>
                </a:pPr>
              </a:p>
            </p:txBody>
          </p:sp>
          <p:sp>
            <p:nvSpPr>
              <p:cNvPr id="233" name="Elements of Effective Reports"/>
              <p:cNvSpPr txBox="1"/>
              <p:nvPr/>
            </p:nvSpPr>
            <p:spPr>
              <a:xfrm>
                <a:off x="328509" y="687262"/>
                <a:ext cx="1586185" cy="868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5400" tIns="25400" rIns="25400" bIns="25400" numCol="1" anchor="ctr">
                <a:spAutoFit/>
              </a:bodyPr>
              <a:lstStyle>
                <a:lvl1pPr algn="ctr" defTabSz="889000">
                  <a:lnSpc>
                    <a:spcPct val="90000"/>
                  </a:lnSpc>
                  <a:spcBef>
                    <a:spcPts val="800"/>
                  </a:spcBef>
                  <a:defRPr b="1" sz="2000">
                    <a:solidFill>
                      <a:srgbClr val="FFFFFF"/>
                    </a:solidFill>
                  </a:defRPr>
                </a:lvl1pPr>
              </a:lstStyle>
              <a:p>
                <a:pPr/>
                <a:r>
                  <a:t>Elements of Effective Reports</a:t>
                </a:r>
              </a:p>
            </p:txBody>
          </p:sp>
        </p:grpSp>
        <p:grpSp>
          <p:nvGrpSpPr>
            <p:cNvPr id="237" name="Group"/>
            <p:cNvGrpSpPr/>
            <p:nvPr/>
          </p:nvGrpSpPr>
          <p:grpSpPr>
            <a:xfrm>
              <a:off x="2115944" y="0"/>
              <a:ext cx="1570245" cy="1570244"/>
              <a:chOff x="0" y="0"/>
              <a:chExt cx="1570243" cy="1570243"/>
            </a:xfrm>
          </p:grpSpPr>
          <p:sp>
            <p:nvSpPr>
              <p:cNvPr id="235" name="Circle"/>
              <p:cNvSpPr/>
              <p:nvPr/>
            </p:nvSpPr>
            <p:spPr>
              <a:xfrm>
                <a:off x="0" y="0"/>
                <a:ext cx="1570244" cy="1570244"/>
              </a:xfrm>
              <a:prstGeom prst="ellipse">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622300">
                  <a:lnSpc>
                    <a:spcPct val="90000"/>
                  </a:lnSpc>
                  <a:spcBef>
                    <a:spcPts val="700"/>
                  </a:spcBef>
                  <a:defRPr>
                    <a:solidFill>
                      <a:srgbClr val="FFFFFF"/>
                    </a:solidFill>
                  </a:defRPr>
                </a:pPr>
              </a:p>
            </p:txBody>
          </p:sp>
          <p:sp>
            <p:nvSpPr>
              <p:cNvPr id="236" name="Customize the report for the audience"/>
              <p:cNvSpPr txBox="1"/>
              <p:nvPr/>
            </p:nvSpPr>
            <p:spPr>
              <a:xfrm>
                <a:off x="229957" y="391421"/>
                <a:ext cx="1110330" cy="787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7779" tIns="17779" rIns="17779" bIns="17779" numCol="1" anchor="ctr">
                <a:spAutoFit/>
              </a:bodyPr>
              <a:lstStyle>
                <a:lvl1pPr algn="ctr" defTabSz="622300">
                  <a:lnSpc>
                    <a:spcPct val="90000"/>
                  </a:lnSpc>
                  <a:spcBef>
                    <a:spcPts val="500"/>
                  </a:spcBef>
                  <a:defRPr sz="1400"/>
                </a:lvl1pPr>
              </a:lstStyle>
              <a:p>
                <a:pPr/>
                <a:r>
                  <a:t>Customize the report for the audience</a:t>
                </a:r>
              </a:p>
            </p:txBody>
          </p:sp>
        </p:grpSp>
        <p:grpSp>
          <p:nvGrpSpPr>
            <p:cNvPr id="240" name="Group"/>
            <p:cNvGrpSpPr/>
            <p:nvPr/>
          </p:nvGrpSpPr>
          <p:grpSpPr>
            <a:xfrm>
              <a:off x="4231890" y="1221640"/>
              <a:ext cx="1570245" cy="1570245"/>
              <a:chOff x="0" y="0"/>
              <a:chExt cx="1570243" cy="1570243"/>
            </a:xfrm>
          </p:grpSpPr>
          <p:sp>
            <p:nvSpPr>
              <p:cNvPr id="238" name="Circle"/>
              <p:cNvSpPr/>
              <p:nvPr/>
            </p:nvSpPr>
            <p:spPr>
              <a:xfrm>
                <a:off x="0" y="0"/>
                <a:ext cx="1570244" cy="1570244"/>
              </a:xfrm>
              <a:prstGeom prst="ellipse">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622300">
                  <a:lnSpc>
                    <a:spcPct val="90000"/>
                  </a:lnSpc>
                  <a:spcBef>
                    <a:spcPts val="700"/>
                  </a:spcBef>
                  <a:defRPr>
                    <a:solidFill>
                      <a:srgbClr val="FFFFFF"/>
                    </a:solidFill>
                  </a:defRPr>
                </a:pPr>
              </a:p>
            </p:txBody>
          </p:sp>
          <p:sp>
            <p:nvSpPr>
              <p:cNvPr id="239" name="Tell a clear, organized and intentional story"/>
              <p:cNvSpPr txBox="1"/>
              <p:nvPr/>
            </p:nvSpPr>
            <p:spPr>
              <a:xfrm>
                <a:off x="229956" y="299981"/>
                <a:ext cx="1110330" cy="9702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7779" tIns="17779" rIns="17779" bIns="17779" numCol="1" anchor="ctr">
                <a:spAutoFit/>
              </a:bodyPr>
              <a:lstStyle>
                <a:lvl1pPr algn="ctr" defTabSz="622300">
                  <a:lnSpc>
                    <a:spcPct val="90000"/>
                  </a:lnSpc>
                  <a:spcBef>
                    <a:spcPts val="500"/>
                  </a:spcBef>
                  <a:defRPr sz="1400"/>
                </a:lvl1pPr>
              </a:lstStyle>
              <a:p>
                <a:pPr/>
                <a:r>
                  <a:t>Tell a clear, organized and intentional story</a:t>
                </a:r>
              </a:p>
            </p:txBody>
          </p:sp>
        </p:grpSp>
        <p:grpSp>
          <p:nvGrpSpPr>
            <p:cNvPr id="243" name="Group"/>
            <p:cNvGrpSpPr/>
            <p:nvPr/>
          </p:nvGrpSpPr>
          <p:grpSpPr>
            <a:xfrm>
              <a:off x="4231890" y="3664924"/>
              <a:ext cx="1570245" cy="1570244"/>
              <a:chOff x="0" y="0"/>
              <a:chExt cx="1570243" cy="1570243"/>
            </a:xfrm>
          </p:grpSpPr>
          <p:sp>
            <p:nvSpPr>
              <p:cNvPr id="241" name="Circle"/>
              <p:cNvSpPr/>
              <p:nvPr/>
            </p:nvSpPr>
            <p:spPr>
              <a:xfrm>
                <a:off x="0" y="0"/>
                <a:ext cx="1570244" cy="1570244"/>
              </a:xfrm>
              <a:prstGeom prst="ellipse">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622300">
                  <a:lnSpc>
                    <a:spcPct val="90000"/>
                  </a:lnSpc>
                  <a:spcBef>
                    <a:spcPts val="700"/>
                  </a:spcBef>
                  <a:defRPr>
                    <a:solidFill>
                      <a:srgbClr val="FFFFFF"/>
                    </a:solidFill>
                  </a:defRPr>
                </a:pPr>
              </a:p>
            </p:txBody>
          </p:sp>
          <p:sp>
            <p:nvSpPr>
              <p:cNvPr id="242" name="Highlight company or campaign key messages and brand"/>
              <p:cNvSpPr txBox="1"/>
              <p:nvPr/>
            </p:nvSpPr>
            <p:spPr>
              <a:xfrm>
                <a:off x="229956" y="299981"/>
                <a:ext cx="1110330" cy="9702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7779" tIns="17779" rIns="17779" bIns="17779" numCol="1" anchor="ctr">
                <a:spAutoFit/>
              </a:bodyPr>
              <a:lstStyle>
                <a:lvl1pPr algn="ctr" defTabSz="622300">
                  <a:lnSpc>
                    <a:spcPct val="90000"/>
                  </a:lnSpc>
                  <a:spcBef>
                    <a:spcPts val="500"/>
                  </a:spcBef>
                  <a:defRPr sz="1400"/>
                </a:lvl1pPr>
              </a:lstStyle>
              <a:p>
                <a:pPr/>
                <a:r>
                  <a:t>Highlight company or campaign key messages and brand</a:t>
                </a:r>
              </a:p>
            </p:txBody>
          </p:sp>
        </p:grpSp>
        <p:grpSp>
          <p:nvGrpSpPr>
            <p:cNvPr id="246" name="Group"/>
            <p:cNvGrpSpPr/>
            <p:nvPr/>
          </p:nvGrpSpPr>
          <p:grpSpPr>
            <a:xfrm>
              <a:off x="2115944" y="4886566"/>
              <a:ext cx="1570245" cy="1570245"/>
              <a:chOff x="0" y="0"/>
              <a:chExt cx="1570243" cy="1570243"/>
            </a:xfrm>
          </p:grpSpPr>
          <p:sp>
            <p:nvSpPr>
              <p:cNvPr id="244" name="Circle"/>
              <p:cNvSpPr/>
              <p:nvPr/>
            </p:nvSpPr>
            <p:spPr>
              <a:xfrm>
                <a:off x="0" y="0"/>
                <a:ext cx="1570244" cy="1570244"/>
              </a:xfrm>
              <a:prstGeom prst="ellipse">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622300">
                  <a:lnSpc>
                    <a:spcPct val="90000"/>
                  </a:lnSpc>
                  <a:spcBef>
                    <a:spcPts val="700"/>
                  </a:spcBef>
                  <a:defRPr>
                    <a:solidFill>
                      <a:srgbClr val="FFFFFF"/>
                    </a:solidFill>
                  </a:defRPr>
                </a:pPr>
              </a:p>
            </p:txBody>
          </p:sp>
          <p:sp>
            <p:nvSpPr>
              <p:cNvPr id="245" name="Layer information into logical sections"/>
              <p:cNvSpPr txBox="1"/>
              <p:nvPr/>
            </p:nvSpPr>
            <p:spPr>
              <a:xfrm>
                <a:off x="229957" y="391421"/>
                <a:ext cx="1110330" cy="787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7779" tIns="17779" rIns="17779" bIns="17779" numCol="1" anchor="ctr">
                <a:spAutoFit/>
              </a:bodyPr>
              <a:lstStyle>
                <a:lvl1pPr algn="ctr" defTabSz="622300">
                  <a:lnSpc>
                    <a:spcPct val="90000"/>
                  </a:lnSpc>
                  <a:spcBef>
                    <a:spcPts val="500"/>
                  </a:spcBef>
                  <a:defRPr sz="1400"/>
                </a:lvl1pPr>
              </a:lstStyle>
              <a:p>
                <a:pPr/>
                <a:r>
                  <a:t>Layer information into logical sections</a:t>
                </a:r>
              </a:p>
            </p:txBody>
          </p:sp>
        </p:grpSp>
        <p:grpSp>
          <p:nvGrpSpPr>
            <p:cNvPr id="249" name="Group"/>
            <p:cNvGrpSpPr/>
            <p:nvPr/>
          </p:nvGrpSpPr>
          <p:grpSpPr>
            <a:xfrm>
              <a:off x="0" y="3664924"/>
              <a:ext cx="1570244" cy="1570244"/>
              <a:chOff x="0" y="0"/>
              <a:chExt cx="1570243" cy="1570243"/>
            </a:xfrm>
          </p:grpSpPr>
          <p:sp>
            <p:nvSpPr>
              <p:cNvPr id="247" name="Circle"/>
              <p:cNvSpPr/>
              <p:nvPr/>
            </p:nvSpPr>
            <p:spPr>
              <a:xfrm>
                <a:off x="0" y="0"/>
                <a:ext cx="1570244" cy="1570244"/>
              </a:xfrm>
              <a:prstGeom prst="ellipse">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622300">
                  <a:lnSpc>
                    <a:spcPct val="90000"/>
                  </a:lnSpc>
                  <a:spcBef>
                    <a:spcPts val="700"/>
                  </a:spcBef>
                  <a:defRPr>
                    <a:solidFill>
                      <a:srgbClr val="FFFFFF"/>
                    </a:solidFill>
                  </a:defRPr>
                </a:pPr>
              </a:p>
            </p:txBody>
          </p:sp>
          <p:sp>
            <p:nvSpPr>
              <p:cNvPr id="248" name="Personalize information and use multimedia to enhance points"/>
              <p:cNvSpPr txBox="1"/>
              <p:nvPr/>
            </p:nvSpPr>
            <p:spPr>
              <a:xfrm>
                <a:off x="229956" y="208541"/>
                <a:ext cx="1110331" cy="11531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7779" tIns="17779" rIns="17779" bIns="17779" numCol="1" anchor="ctr">
                <a:spAutoFit/>
              </a:bodyPr>
              <a:lstStyle>
                <a:lvl1pPr algn="ctr" defTabSz="622300">
                  <a:lnSpc>
                    <a:spcPct val="90000"/>
                  </a:lnSpc>
                  <a:spcBef>
                    <a:spcPts val="500"/>
                  </a:spcBef>
                  <a:defRPr sz="1400"/>
                </a:lvl1pPr>
              </a:lstStyle>
              <a:p>
                <a:pPr/>
                <a:r>
                  <a:t>Personalize information and use multimedia to enhance points</a:t>
                </a:r>
              </a:p>
            </p:txBody>
          </p:sp>
        </p:grpSp>
        <p:grpSp>
          <p:nvGrpSpPr>
            <p:cNvPr id="252" name="Group"/>
            <p:cNvGrpSpPr/>
            <p:nvPr/>
          </p:nvGrpSpPr>
          <p:grpSpPr>
            <a:xfrm>
              <a:off x="0" y="1221640"/>
              <a:ext cx="1570244" cy="1570245"/>
              <a:chOff x="0" y="0"/>
              <a:chExt cx="1570243" cy="1570243"/>
            </a:xfrm>
          </p:grpSpPr>
          <p:sp>
            <p:nvSpPr>
              <p:cNvPr id="250" name="Circle"/>
              <p:cNvSpPr/>
              <p:nvPr/>
            </p:nvSpPr>
            <p:spPr>
              <a:xfrm>
                <a:off x="0" y="0"/>
                <a:ext cx="1570244" cy="1570244"/>
              </a:xfrm>
              <a:prstGeom prst="ellipse">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622300">
                  <a:lnSpc>
                    <a:spcPct val="90000"/>
                  </a:lnSpc>
                  <a:spcBef>
                    <a:spcPts val="700"/>
                  </a:spcBef>
                  <a:defRPr>
                    <a:solidFill>
                      <a:srgbClr val="FFFFFF"/>
                    </a:solidFill>
                  </a:defRPr>
                </a:pPr>
              </a:p>
            </p:txBody>
          </p:sp>
          <p:sp>
            <p:nvSpPr>
              <p:cNvPr id="251" name="Provide online links and extras for added impact"/>
              <p:cNvSpPr txBox="1"/>
              <p:nvPr/>
            </p:nvSpPr>
            <p:spPr>
              <a:xfrm>
                <a:off x="229956" y="299981"/>
                <a:ext cx="1110331" cy="9702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7779" tIns="17779" rIns="17779" bIns="17779" numCol="1" anchor="ctr">
                <a:spAutoFit/>
              </a:bodyPr>
              <a:lstStyle>
                <a:lvl1pPr algn="ctr" defTabSz="622300">
                  <a:lnSpc>
                    <a:spcPct val="90000"/>
                  </a:lnSpc>
                  <a:spcBef>
                    <a:spcPts val="500"/>
                  </a:spcBef>
                  <a:defRPr sz="1400"/>
                </a:lvl1pPr>
              </a:lstStyle>
              <a:p>
                <a:pPr/>
                <a:r>
                  <a:t>Provide online links and extras for added impact</a:t>
                </a:r>
              </a:p>
            </p:txBody>
          </p:sp>
        </p:grpSp>
      </p:gr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5" name="Rectangle 2"/>
          <p:cNvSpPr txBox="1"/>
          <p:nvPr/>
        </p:nvSpPr>
        <p:spPr>
          <a:xfrm>
            <a:off x="235045" y="320919"/>
            <a:ext cx="4095845" cy="1285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4000"/>
            </a:lvl1pPr>
          </a:lstStyle>
          <a:p>
            <a:pPr/>
            <a:r>
              <a:t>Sample Progress Report on a Task</a:t>
            </a:r>
          </a:p>
        </p:txBody>
      </p:sp>
      <p:sp>
        <p:nvSpPr>
          <p:cNvPr id="256" name="Rectangle 3"/>
          <p:cNvSpPr txBox="1"/>
          <p:nvPr/>
        </p:nvSpPr>
        <p:spPr>
          <a:xfrm>
            <a:off x="235045" y="1879362"/>
            <a:ext cx="4064001" cy="4879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600"/>
              </a:spcBef>
              <a:defRPr b="1" sz="2400"/>
            </a:pPr>
            <a:r>
              <a:t>SCENARIO: </a:t>
            </a:r>
            <a:r>
              <a:rPr b="0">
                <a:latin typeface="Calibri Light"/>
                <a:ea typeface="Calibri Light"/>
                <a:cs typeface="Calibri Light"/>
                <a:sym typeface="Calibri Light"/>
              </a:rPr>
              <a:t>Susan is a marketing coordinator for an ad agency working on the Company X Bakery account. She has been working on content for an html email promoting custom orders that will go out as part of their upcoming digital marketing campaign. She has been asked to provide an update to the creative team.</a:t>
            </a:r>
          </a:p>
        </p:txBody>
      </p:sp>
      <p:graphicFrame>
        <p:nvGraphicFramePr>
          <p:cNvPr id="257" name="Table 5"/>
          <p:cNvGraphicFramePr/>
          <p:nvPr/>
        </p:nvGraphicFramePr>
        <p:xfrm>
          <a:off x="4747740" y="320916"/>
          <a:ext cx="7161426" cy="6270952"/>
        </p:xfrm>
        <a:graphic xmlns:a="http://schemas.openxmlformats.org/drawingml/2006/main">
          <a:graphicData uri="http://schemas.openxmlformats.org/drawingml/2006/table">
            <a:tbl>
              <a:tblPr firstCol="1" firstRow="1" lastCol="0" lastRow="0" bandCol="0" bandRow="0" rtl="0">
                <a:tableStyleId>{4C3C2611-4C71-4FC5-86AE-919BDF0F9419}</a:tableStyleId>
              </a:tblPr>
              <a:tblGrid>
                <a:gridCol w="2056252"/>
                <a:gridCol w="5105173"/>
              </a:tblGrid>
              <a:tr h="366966">
                <a:tc>
                  <a:txBody>
                    <a:bodyPr/>
                    <a:lstStyle/>
                    <a:p>
                      <a:pPr algn="l">
                        <a:spcBef>
                          <a:spcPts val="400"/>
                        </a:spcBef>
                        <a:defRPr b="0" sz="1800">
                          <a:solidFill>
                            <a:srgbClr val="000000"/>
                          </a:solidFill>
                        </a:defRPr>
                      </a:pPr>
                      <a:r>
                        <a:rPr b="1"/>
                        <a:t>What is her topic?</a:t>
                      </a:r>
                    </a:p>
                  </a:txBody>
                  <a:tcPr marL="0" marR="0" marT="0" marB="0" anchor="ctr" anchorCtr="0" horzOverflow="overflow">
                    <a:lnL w="12700">
                      <a:miter lim="400000"/>
                    </a:lnL>
                    <a:lnR w="12700">
                      <a:miter lim="400000"/>
                    </a:lnR>
                    <a:lnT w="12700">
                      <a:solidFill>
                        <a:schemeClr val="accent1"/>
                      </a:solidFill>
                    </a:lnT>
                    <a:lnB w="12700">
                      <a:solidFill>
                        <a:schemeClr val="accent1"/>
                      </a:solidFill>
                    </a:lnB>
                    <a:noFill/>
                  </a:tcPr>
                </a:tc>
                <a:tc>
                  <a:txBody>
                    <a:bodyPr/>
                    <a:lstStyle/>
                    <a:p>
                      <a:pPr algn="l">
                        <a:spcBef>
                          <a:spcPts val="400"/>
                        </a:spcBef>
                        <a:defRPr b="0" sz="1800">
                          <a:solidFill>
                            <a:srgbClr val="000000"/>
                          </a:solidFill>
                        </a:defRPr>
                      </a:pPr>
                      <a:r>
                        <a:rPr b="1"/>
                        <a:t>Company X Bakery custom orders email</a:t>
                      </a:r>
                    </a:p>
                  </a:txBody>
                  <a:tcPr marL="0" marR="0" marT="0" marB="0" anchor="ctr" anchorCtr="0" horzOverflow="overflow">
                    <a:lnL w="12700">
                      <a:miter lim="400000"/>
                    </a:lnL>
                    <a:lnR w="12700">
                      <a:miter lim="400000"/>
                    </a:lnR>
                    <a:lnT w="12700">
                      <a:solidFill>
                        <a:schemeClr val="accent1"/>
                      </a:solidFill>
                    </a:lnT>
                    <a:lnB w="12700">
                      <a:solidFill>
                        <a:schemeClr val="accent1"/>
                      </a:solidFill>
                    </a:lnB>
                    <a:noFill/>
                  </a:tcPr>
                </a:tc>
              </a:tr>
              <a:tr h="1100902">
                <a:tc>
                  <a:txBody>
                    <a:bodyPr/>
                    <a:lstStyle/>
                    <a:p>
                      <a:pPr algn="l">
                        <a:spcBef>
                          <a:spcPts val="400"/>
                        </a:spcBef>
                        <a:defRPr b="0" sz="1800">
                          <a:solidFill>
                            <a:srgbClr val="000000"/>
                          </a:solidFill>
                        </a:defRPr>
                      </a:pPr>
                      <a:r>
                        <a:rPr sz="1600"/>
                        <a:t>Who is her audience? Who will she be presenting to?</a:t>
                      </a:r>
                    </a:p>
                  </a:txBody>
                  <a:tcPr marL="0" marR="0" marT="0" marB="0" anchor="ctr" anchorCtr="0" horzOverflow="overflow">
                    <a:lnL w="12700">
                      <a:miter lim="400000"/>
                    </a:lnL>
                    <a:lnR w="12700">
                      <a:miter lim="400000"/>
                    </a:lnR>
                    <a:lnT w="12700">
                      <a:solidFill>
                        <a:schemeClr val="accent1"/>
                      </a:solidFill>
                    </a:lnT>
                    <a:lnB w="12700">
                      <a:miter lim="400000"/>
                    </a:lnB>
                    <a:solidFill>
                      <a:schemeClr val="accent1">
                        <a:alpha val="20000"/>
                      </a:schemeClr>
                    </a:solidFill>
                  </a:tcPr>
                </a:tc>
                <a:tc>
                  <a:txBody>
                    <a:bodyPr/>
                    <a:lstStyle/>
                    <a:p>
                      <a:pPr algn="l">
                        <a:spcBef>
                          <a:spcPts val="400"/>
                        </a:spcBef>
                        <a:defRPr sz="1800"/>
                      </a:pPr>
                      <a:r>
                        <a:rPr sz="1600">
                          <a:latin typeface="Calibri Light"/>
                          <a:ea typeface="Calibri Light"/>
                          <a:cs typeface="Calibri Light"/>
                          <a:sym typeface="Calibri Light"/>
                        </a:rPr>
                        <a:t>She will be presenting to the creative team – likely a group of individuals within the agency – and possibly a third party vendor – tasked with writing, design, implementation and metrics of the campaign</a:t>
                      </a:r>
                    </a:p>
                  </a:txBody>
                  <a:tcPr marL="0" marR="0" marT="0" marB="0" anchor="ctr" anchorCtr="0" horzOverflow="overflow">
                    <a:lnL w="12700">
                      <a:miter lim="400000"/>
                    </a:lnL>
                    <a:lnR w="12700">
                      <a:miter lim="400000"/>
                    </a:lnR>
                    <a:lnT w="12700">
                      <a:solidFill>
                        <a:schemeClr val="accent1"/>
                      </a:solidFill>
                    </a:lnT>
                    <a:lnB w="12700">
                      <a:miter lim="400000"/>
                    </a:lnB>
                    <a:solidFill>
                      <a:schemeClr val="accent1">
                        <a:alpha val="20000"/>
                      </a:schemeClr>
                    </a:solidFill>
                  </a:tcPr>
                </a:tc>
              </a:tr>
              <a:tr h="1467869">
                <a:tc>
                  <a:txBody>
                    <a:bodyPr/>
                    <a:lstStyle/>
                    <a:p>
                      <a:pPr algn="l">
                        <a:spcBef>
                          <a:spcPts val="400"/>
                        </a:spcBef>
                        <a:defRPr b="0" sz="1800">
                          <a:solidFill>
                            <a:srgbClr val="000000"/>
                          </a:solidFill>
                        </a:defRPr>
                      </a:pPr>
                      <a:r>
                        <a:rPr sz="1600"/>
                        <a:t>What is her format? How much time is she given to speak?</a:t>
                      </a:r>
                    </a:p>
                  </a:txBody>
                  <a:tcPr marL="0" marR="0" marT="0" marB="0" anchor="ctr" anchorCtr="0" horzOverflow="overflow">
                    <a:lnL w="12700">
                      <a:miter lim="400000"/>
                    </a:lnL>
                    <a:lnR w="12700">
                      <a:miter lim="400000"/>
                    </a:lnR>
                    <a:lnT w="12700">
                      <a:miter lim="400000"/>
                    </a:lnT>
                    <a:lnB w="12700">
                      <a:miter lim="400000"/>
                    </a:lnB>
                    <a:noFill/>
                  </a:tcPr>
                </a:tc>
                <a:tc>
                  <a:txBody>
                    <a:bodyPr/>
                    <a:lstStyle/>
                    <a:p>
                      <a:pPr algn="l">
                        <a:spcBef>
                          <a:spcPts val="400"/>
                        </a:spcBef>
                        <a:defRPr sz="1800"/>
                      </a:pPr>
                      <a:r>
                        <a:rPr sz="1600">
                          <a:latin typeface="Calibri Light"/>
                          <a:ea typeface="Calibri Light"/>
                          <a:cs typeface="Calibri Light"/>
                          <a:sym typeface="Calibri Light"/>
                        </a:rPr>
                        <a:t>She will be an in informal setting around a conference room table. She is likely to stand at her chair – or stay seated and deliver a verbal report (no handouts or visuals). The duration of her report including questions and response should be less than 5 minutes.</a:t>
                      </a:r>
                    </a:p>
                  </a:txBody>
                  <a:tcPr marL="0" marR="0" marT="0" marB="0" anchor="ctr" anchorCtr="0" horzOverflow="overflow">
                    <a:lnL w="12700">
                      <a:miter lim="400000"/>
                    </a:lnL>
                    <a:lnR w="12700">
                      <a:miter lim="400000"/>
                    </a:lnR>
                    <a:lnT w="12700">
                      <a:miter lim="400000"/>
                    </a:lnT>
                    <a:lnB w="12700">
                      <a:miter lim="400000"/>
                    </a:lnB>
                    <a:noFill/>
                  </a:tcPr>
                </a:tc>
              </a:tr>
              <a:tr h="1100902">
                <a:tc>
                  <a:txBody>
                    <a:bodyPr/>
                    <a:lstStyle/>
                    <a:p>
                      <a:pPr algn="l">
                        <a:spcBef>
                          <a:spcPts val="400"/>
                        </a:spcBef>
                        <a:defRPr b="0" sz="1800">
                          <a:solidFill>
                            <a:srgbClr val="000000"/>
                          </a:solidFill>
                        </a:defRPr>
                      </a:pPr>
                      <a:r>
                        <a:rPr sz="1600"/>
                        <a:t>What information matters to this audience?</a:t>
                      </a:r>
                    </a:p>
                  </a:txBody>
                  <a:tcPr marL="0" marR="0" marT="0" marB="0" anchor="ctr" anchorCtr="0" horzOverflow="overflow">
                    <a:lnL w="12700">
                      <a:miter lim="400000"/>
                    </a:lnL>
                    <a:lnR w="12700">
                      <a:miter lim="400000"/>
                    </a:lnR>
                    <a:lnT w="12700">
                      <a:miter lim="400000"/>
                    </a:lnT>
                    <a:lnB w="12700">
                      <a:miter lim="400000"/>
                    </a:lnB>
                    <a:solidFill>
                      <a:schemeClr val="accent1">
                        <a:alpha val="20000"/>
                      </a:schemeClr>
                    </a:solidFill>
                  </a:tcPr>
                </a:tc>
                <a:tc>
                  <a:txBody>
                    <a:bodyPr/>
                    <a:lstStyle/>
                    <a:p>
                      <a:pPr algn="l">
                        <a:spcBef>
                          <a:spcPts val="400"/>
                        </a:spcBef>
                        <a:defRPr sz="1800"/>
                      </a:pPr>
                      <a:r>
                        <a:rPr sz="1600">
                          <a:latin typeface="Calibri Light"/>
                          <a:ea typeface="Calibri Light"/>
                          <a:cs typeface="Calibri Light"/>
                          <a:sym typeface="Calibri Light"/>
                        </a:rPr>
                        <a:t>They will want to know a few things: main focus of the content (call to action), resource needs (i.e. images or video) and when she will be ready to submit draft copy for review and approval</a:t>
                      </a:r>
                    </a:p>
                  </a:txBody>
                  <a:tcPr marL="0" marR="0" marT="0" marB="0" anchor="ctr" anchorCtr="0" horzOverflow="overflow">
                    <a:lnL w="12700">
                      <a:miter lim="400000"/>
                    </a:lnL>
                    <a:lnR w="12700">
                      <a:miter lim="400000"/>
                    </a:lnR>
                    <a:lnT w="12700">
                      <a:miter lim="400000"/>
                    </a:lnT>
                    <a:lnB w="12700">
                      <a:miter lim="400000"/>
                    </a:lnB>
                    <a:solidFill>
                      <a:schemeClr val="accent1">
                        <a:alpha val="20000"/>
                      </a:schemeClr>
                    </a:solidFill>
                  </a:tcPr>
                </a:tc>
              </a:tr>
              <a:tr h="1467869">
                <a:tc>
                  <a:txBody>
                    <a:bodyPr/>
                    <a:lstStyle/>
                    <a:p>
                      <a:pPr algn="l">
                        <a:spcBef>
                          <a:spcPts val="400"/>
                        </a:spcBef>
                        <a:defRPr b="0" sz="1800">
                          <a:solidFill>
                            <a:srgbClr val="000000"/>
                          </a:solidFill>
                        </a:defRPr>
                      </a:pPr>
                      <a:r>
                        <a:rPr sz="1600"/>
                        <a:t>Why does her audience care?</a:t>
                      </a:r>
                    </a:p>
                  </a:txBody>
                  <a:tcPr marL="0" marR="0" marT="0" marB="0" anchor="ctr" anchorCtr="0" horzOverflow="overflow">
                    <a:lnL w="12700">
                      <a:miter lim="400000"/>
                    </a:lnL>
                    <a:lnR w="12700">
                      <a:miter lim="400000"/>
                    </a:lnR>
                    <a:lnT w="12700">
                      <a:miter lim="400000"/>
                    </a:lnT>
                    <a:lnB w="12700">
                      <a:miter lim="400000"/>
                    </a:lnB>
                    <a:noFill/>
                  </a:tcPr>
                </a:tc>
                <a:tc>
                  <a:txBody>
                    <a:bodyPr/>
                    <a:lstStyle/>
                    <a:p>
                      <a:pPr algn="l">
                        <a:spcBef>
                          <a:spcPts val="400"/>
                        </a:spcBef>
                        <a:defRPr sz="1800"/>
                      </a:pPr>
                      <a:r>
                        <a:rPr sz="1600">
                          <a:latin typeface="Calibri Light"/>
                          <a:ea typeface="Calibri Light"/>
                          <a:cs typeface="Calibri Light"/>
                          <a:sym typeface="Calibri Light"/>
                        </a:rPr>
                        <a:t>Creative teams actively engaged in digital campaign design and delivery are typically on specific timelines and will want to know that everyone responsible for various aspects of the campaign are on track and in line with production goals.</a:t>
                      </a:r>
                    </a:p>
                  </a:txBody>
                  <a:tcPr marL="0" marR="0" marT="0" marB="0" anchor="ctr" anchorCtr="0" horzOverflow="overflow">
                    <a:lnL w="12700">
                      <a:miter lim="400000"/>
                    </a:lnL>
                    <a:lnR w="12700">
                      <a:miter lim="400000"/>
                    </a:lnR>
                    <a:lnT w="12700">
                      <a:miter lim="400000"/>
                    </a:lnT>
                    <a:lnB w="12700">
                      <a:miter lim="400000"/>
                    </a:lnB>
                    <a:noFill/>
                  </a:tcPr>
                </a:tc>
              </a:tr>
              <a:tr h="766443">
                <a:tc>
                  <a:txBody>
                    <a:bodyPr/>
                    <a:lstStyle/>
                    <a:p>
                      <a:pPr algn="l">
                        <a:spcBef>
                          <a:spcPts val="400"/>
                        </a:spcBef>
                        <a:defRPr b="0" sz="1800">
                          <a:solidFill>
                            <a:srgbClr val="000000"/>
                          </a:solidFill>
                        </a:defRPr>
                      </a:pPr>
                      <a:r>
                        <a:rPr sz="1600"/>
                        <a:t>What will she do next?</a:t>
                      </a:r>
                    </a:p>
                  </a:txBody>
                  <a:tcPr marL="0" marR="0" marT="0" marB="0" anchor="ctr" anchorCtr="0" horzOverflow="overflow">
                    <a:lnL w="12700">
                      <a:miter lim="400000"/>
                    </a:lnL>
                    <a:lnR w="12700">
                      <a:miter lim="400000"/>
                    </a:lnR>
                    <a:lnT w="12700">
                      <a:miter lim="400000"/>
                    </a:lnT>
                    <a:lnB w="12700">
                      <a:solidFill>
                        <a:schemeClr val="accent1"/>
                      </a:solidFill>
                    </a:lnB>
                    <a:solidFill>
                      <a:schemeClr val="accent1">
                        <a:alpha val="20000"/>
                      </a:schemeClr>
                    </a:solidFill>
                  </a:tcPr>
                </a:tc>
                <a:tc>
                  <a:txBody>
                    <a:bodyPr/>
                    <a:lstStyle/>
                    <a:p>
                      <a:pPr algn="l">
                        <a:spcBef>
                          <a:spcPts val="400"/>
                        </a:spcBef>
                        <a:defRPr sz="1800"/>
                      </a:pPr>
                      <a:r>
                        <a:rPr sz="1600">
                          <a:latin typeface="Calibri Light"/>
                          <a:ea typeface="Calibri Light"/>
                          <a:cs typeface="Calibri Light"/>
                          <a:sym typeface="Calibri Light"/>
                        </a:rPr>
                        <a:t>After delivering her presentation she will deliver on promise – get her draft copy to the editor by the deadline.</a:t>
                      </a:r>
                    </a:p>
                  </a:txBody>
                  <a:tcPr marL="0" marR="0" marT="0" marB="0" anchor="ctr" anchorCtr="0" horzOverflow="overflow">
                    <a:lnL w="12700">
                      <a:miter lim="400000"/>
                    </a:lnL>
                    <a:lnR w="12700">
                      <a:miter lim="400000"/>
                    </a:lnR>
                    <a:lnT w="12700">
                      <a:miter lim="400000"/>
                    </a:lnT>
                    <a:lnB w="12700">
                      <a:solidFill>
                        <a:schemeClr val="accent1"/>
                      </a:solidFill>
                    </a:lnB>
                    <a:solidFill>
                      <a:schemeClr val="accent1">
                        <a:alpha val="20000"/>
                      </a:schemeClr>
                    </a:solidFill>
                  </a:tcPr>
                </a:tc>
              </a:tr>
            </a:tbl>
          </a:graphicData>
        </a:graphic>
      </p:graphicFrame>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9" name="Rectangle 2"/>
          <p:cNvSpPr txBox="1"/>
          <p:nvPr/>
        </p:nvSpPr>
        <p:spPr>
          <a:xfrm>
            <a:off x="1725683" y="798016"/>
            <a:ext cx="4191001" cy="688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4000"/>
            </a:lvl1pPr>
          </a:lstStyle>
          <a:p>
            <a:pPr/>
            <a:r>
              <a:t>Terminology</a:t>
            </a:r>
          </a:p>
        </p:txBody>
      </p:sp>
      <p:grpSp>
        <p:nvGrpSpPr>
          <p:cNvPr id="308" name="Diagram 7"/>
          <p:cNvGrpSpPr/>
          <p:nvPr/>
        </p:nvGrpSpPr>
        <p:grpSpPr>
          <a:xfrm>
            <a:off x="1725683" y="1640323"/>
            <a:ext cx="8432800" cy="4397736"/>
            <a:chOff x="0" y="0"/>
            <a:chExt cx="8432799" cy="4397735"/>
          </a:xfrm>
        </p:grpSpPr>
        <p:grpSp>
          <p:nvGrpSpPr>
            <p:cNvPr id="262" name="Group"/>
            <p:cNvGrpSpPr/>
            <p:nvPr/>
          </p:nvGrpSpPr>
          <p:grpSpPr>
            <a:xfrm>
              <a:off x="3035806" y="0"/>
              <a:ext cx="5396994" cy="552450"/>
              <a:chOff x="0" y="0"/>
              <a:chExt cx="5396992" cy="552450"/>
            </a:xfrm>
          </p:grpSpPr>
          <p:sp>
            <p:nvSpPr>
              <p:cNvPr id="260" name="Shape"/>
              <p:cNvSpPr/>
              <p:nvPr/>
            </p:nvSpPr>
            <p:spPr>
              <a:xfrm rot="5400000">
                <a:off x="2489229" y="-2422271"/>
                <a:ext cx="418535" cy="53969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00" y="0"/>
                    </a:moveTo>
                    <a:lnTo>
                      <a:pt x="18000" y="0"/>
                    </a:lnTo>
                    <a:cubicBezTo>
                      <a:pt x="19988" y="0"/>
                      <a:pt x="21600" y="125"/>
                      <a:pt x="21600" y="279"/>
                    </a:cubicBezTo>
                    <a:lnTo>
                      <a:pt x="21600" y="21600"/>
                    </a:lnTo>
                    <a:lnTo>
                      <a:pt x="0" y="21600"/>
                    </a:lnTo>
                    <a:lnTo>
                      <a:pt x="0" y="279"/>
                    </a:lnTo>
                    <a:cubicBezTo>
                      <a:pt x="0" y="125"/>
                      <a:pt x="1612" y="0"/>
                      <a:pt x="3600" y="0"/>
                    </a:cubicBezTo>
                    <a:close/>
                  </a:path>
                </a:pathLst>
              </a:custGeom>
              <a:solidFill>
                <a:srgbClr val="EDEDED">
                  <a:alpha val="90000"/>
                </a:srgbClr>
              </a:solidFill>
              <a:ln w="12700" cap="flat">
                <a:solidFill>
                  <a:srgbClr val="CDCFD3">
                    <a:alpha val="90000"/>
                  </a:srgbClr>
                </a:solidFill>
                <a:prstDash val="solid"/>
                <a:miter lim="800000"/>
              </a:ln>
              <a:effectLst/>
            </p:spPr>
            <p:txBody>
              <a:bodyPr wrap="square" lIns="45719" tIns="45719" rIns="45719" bIns="45719" numCol="1" anchor="ctr">
                <a:noAutofit/>
              </a:bodyPr>
              <a:lstStyle/>
              <a:p>
                <a:pPr defTabSz="889000">
                  <a:lnSpc>
                    <a:spcPct val="90000"/>
                  </a:lnSpc>
                  <a:spcBef>
                    <a:spcPts val="300"/>
                  </a:spcBef>
                </a:pPr>
              </a:p>
            </p:txBody>
          </p:sp>
          <p:sp>
            <p:nvSpPr>
              <p:cNvPr id="261" name="Formal price quote"/>
              <p:cNvSpPr txBox="1"/>
              <p:nvPr/>
            </p:nvSpPr>
            <p:spPr>
              <a:xfrm>
                <a:off x="1" y="0"/>
                <a:ext cx="5376562" cy="5524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3825" tIns="123825" rIns="123825" bIns="123825" numCol="1" anchor="ctr">
                <a:spAutoFit/>
              </a:bodyPr>
              <a:lstStyle/>
              <a:p>
                <a:pPr lvl="1" marL="228600" indent="-228600" defTabSz="889000">
                  <a:lnSpc>
                    <a:spcPct val="90000"/>
                  </a:lnSpc>
                  <a:spcBef>
                    <a:spcPts val="300"/>
                  </a:spcBef>
                  <a:buSzPct val="100000"/>
                  <a:buChar char="•"/>
                  <a:defRPr sz="2000">
                    <a:latin typeface="Calibri Light"/>
                    <a:ea typeface="Calibri Light"/>
                    <a:cs typeface="Calibri Light"/>
                    <a:sym typeface="Calibri Light"/>
                  </a:defRPr>
                </a:pPr>
                <a:r>
                  <a:t>Formal price quote</a:t>
                </a:r>
              </a:p>
            </p:txBody>
          </p:sp>
        </p:grpSp>
        <p:grpSp>
          <p:nvGrpSpPr>
            <p:cNvPr id="265" name="Group"/>
            <p:cNvGrpSpPr/>
            <p:nvPr/>
          </p:nvGrpSpPr>
          <p:grpSpPr>
            <a:xfrm>
              <a:off x="0" y="14641"/>
              <a:ext cx="3035808" cy="523169"/>
              <a:chOff x="0" y="0"/>
              <a:chExt cx="3035807" cy="523168"/>
            </a:xfrm>
          </p:grpSpPr>
          <p:sp>
            <p:nvSpPr>
              <p:cNvPr id="263" name="Rounded Rectangle"/>
              <p:cNvSpPr/>
              <p:nvPr/>
            </p:nvSpPr>
            <p:spPr>
              <a:xfrm>
                <a:off x="0" y="0"/>
                <a:ext cx="3035808" cy="523169"/>
              </a:xfrm>
              <a:prstGeom prst="roundRect">
                <a:avLst>
                  <a:gd name="adj" fmla="val 16667"/>
                </a:avLst>
              </a:prstGeom>
              <a:solidFill>
                <a:srgbClr val="2E75B6"/>
              </a:solidFill>
              <a:ln w="12700" cap="flat">
                <a:solidFill>
                  <a:srgbClr val="E7E6E6"/>
                </a:solidFill>
                <a:prstDash val="solid"/>
                <a:miter lim="800000"/>
              </a:ln>
              <a:effectLst/>
            </p:spPr>
            <p:txBody>
              <a:bodyPr wrap="square" lIns="45719" tIns="45719" rIns="45719" bIns="45719" numCol="1" anchor="ctr">
                <a:noAutofit/>
              </a:bodyPr>
              <a:lstStyle/>
              <a:p>
                <a:pPr algn="ctr" defTabSz="889000">
                  <a:lnSpc>
                    <a:spcPct val="90000"/>
                  </a:lnSpc>
                  <a:spcBef>
                    <a:spcPts val="700"/>
                  </a:spcBef>
                  <a:defRPr>
                    <a:solidFill>
                      <a:srgbClr val="FFFFFF"/>
                    </a:solidFill>
                  </a:defRPr>
                </a:pPr>
              </a:p>
            </p:txBody>
          </p:sp>
          <p:sp>
            <p:nvSpPr>
              <p:cNvPr id="264" name="BID"/>
              <p:cNvSpPr txBox="1"/>
              <p:nvPr/>
            </p:nvSpPr>
            <p:spPr>
              <a:xfrm>
                <a:off x="25538" y="77433"/>
                <a:ext cx="2984732" cy="368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defTabSz="889000">
                  <a:lnSpc>
                    <a:spcPct val="90000"/>
                  </a:lnSpc>
                  <a:spcBef>
                    <a:spcPts val="800"/>
                  </a:spcBef>
                  <a:defRPr sz="2000">
                    <a:solidFill>
                      <a:srgbClr val="FFFFFF"/>
                    </a:solidFill>
                  </a:defRPr>
                </a:lvl1pPr>
              </a:lstStyle>
              <a:p>
                <a:pPr/>
                <a:r>
                  <a:t>BID</a:t>
                </a:r>
              </a:p>
            </p:txBody>
          </p:sp>
        </p:grpSp>
        <p:grpSp>
          <p:nvGrpSpPr>
            <p:cNvPr id="268" name="Group"/>
            <p:cNvGrpSpPr/>
            <p:nvPr/>
          </p:nvGrpSpPr>
          <p:grpSpPr>
            <a:xfrm>
              <a:off x="3035806" y="549326"/>
              <a:ext cx="5396994" cy="552451"/>
              <a:chOff x="0" y="0"/>
              <a:chExt cx="5396992" cy="552450"/>
            </a:xfrm>
          </p:grpSpPr>
          <p:sp>
            <p:nvSpPr>
              <p:cNvPr id="266" name="Shape"/>
              <p:cNvSpPr/>
              <p:nvPr/>
            </p:nvSpPr>
            <p:spPr>
              <a:xfrm rot="5400000">
                <a:off x="2489229" y="-2422271"/>
                <a:ext cx="418535" cy="53969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00" y="0"/>
                    </a:moveTo>
                    <a:lnTo>
                      <a:pt x="18000" y="0"/>
                    </a:lnTo>
                    <a:cubicBezTo>
                      <a:pt x="19988" y="0"/>
                      <a:pt x="21600" y="125"/>
                      <a:pt x="21600" y="279"/>
                    </a:cubicBezTo>
                    <a:lnTo>
                      <a:pt x="21600" y="21600"/>
                    </a:lnTo>
                    <a:lnTo>
                      <a:pt x="0" y="21600"/>
                    </a:lnTo>
                    <a:lnTo>
                      <a:pt x="0" y="279"/>
                    </a:lnTo>
                    <a:cubicBezTo>
                      <a:pt x="0" y="125"/>
                      <a:pt x="1612" y="0"/>
                      <a:pt x="3600" y="0"/>
                    </a:cubicBezTo>
                    <a:close/>
                  </a:path>
                </a:pathLst>
              </a:custGeom>
              <a:solidFill>
                <a:srgbClr val="EDEDED">
                  <a:alpha val="90000"/>
                </a:srgbClr>
              </a:solidFill>
              <a:ln w="12700" cap="flat">
                <a:solidFill>
                  <a:srgbClr val="CDCFD3">
                    <a:alpha val="90000"/>
                  </a:srgbClr>
                </a:solidFill>
                <a:prstDash val="solid"/>
                <a:miter lim="800000"/>
              </a:ln>
              <a:effectLst/>
            </p:spPr>
            <p:txBody>
              <a:bodyPr wrap="square" lIns="45719" tIns="45719" rIns="45719" bIns="45719" numCol="1" anchor="ctr">
                <a:noAutofit/>
              </a:bodyPr>
              <a:lstStyle/>
              <a:p>
                <a:pPr defTabSz="889000">
                  <a:lnSpc>
                    <a:spcPct val="90000"/>
                  </a:lnSpc>
                  <a:spcBef>
                    <a:spcPts val="300"/>
                  </a:spcBef>
                </a:pPr>
              </a:p>
            </p:txBody>
          </p:sp>
          <p:sp>
            <p:nvSpPr>
              <p:cNvPr id="267" name="Request for submission of idea or findings"/>
              <p:cNvSpPr txBox="1"/>
              <p:nvPr/>
            </p:nvSpPr>
            <p:spPr>
              <a:xfrm>
                <a:off x="1" y="0"/>
                <a:ext cx="5376562" cy="5524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3825" tIns="123825" rIns="123825" bIns="123825" numCol="1" anchor="ctr">
                <a:spAutoFit/>
              </a:bodyPr>
              <a:lstStyle/>
              <a:p>
                <a:pPr lvl="1" marL="228600" indent="-228600" defTabSz="889000">
                  <a:lnSpc>
                    <a:spcPct val="90000"/>
                  </a:lnSpc>
                  <a:spcBef>
                    <a:spcPts val="300"/>
                  </a:spcBef>
                  <a:buSzPct val="100000"/>
                  <a:buChar char="•"/>
                  <a:defRPr sz="2000">
                    <a:latin typeface="Calibri Light"/>
                    <a:ea typeface="Calibri Light"/>
                    <a:cs typeface="Calibri Light"/>
                    <a:sym typeface="Calibri Light"/>
                  </a:defRPr>
                </a:pPr>
                <a:r>
                  <a:t>Request for submission of idea or findings</a:t>
                </a:r>
              </a:p>
            </p:txBody>
          </p:sp>
        </p:grpSp>
        <p:grpSp>
          <p:nvGrpSpPr>
            <p:cNvPr id="271" name="Group"/>
            <p:cNvGrpSpPr/>
            <p:nvPr/>
          </p:nvGrpSpPr>
          <p:grpSpPr>
            <a:xfrm>
              <a:off x="0" y="563967"/>
              <a:ext cx="3035808" cy="523169"/>
              <a:chOff x="0" y="0"/>
              <a:chExt cx="3035807" cy="523168"/>
            </a:xfrm>
          </p:grpSpPr>
          <p:sp>
            <p:nvSpPr>
              <p:cNvPr id="269" name="Rounded Rectangle"/>
              <p:cNvSpPr/>
              <p:nvPr/>
            </p:nvSpPr>
            <p:spPr>
              <a:xfrm>
                <a:off x="0" y="0"/>
                <a:ext cx="3035808" cy="523169"/>
              </a:xfrm>
              <a:prstGeom prst="roundRect">
                <a:avLst>
                  <a:gd name="adj" fmla="val 16667"/>
                </a:avLst>
              </a:prstGeom>
              <a:solidFill>
                <a:srgbClr val="2E75B6"/>
              </a:solidFill>
              <a:ln w="12700" cap="flat">
                <a:solidFill>
                  <a:srgbClr val="E7E6E6"/>
                </a:solidFill>
                <a:prstDash val="solid"/>
                <a:miter lim="800000"/>
              </a:ln>
              <a:effectLst/>
            </p:spPr>
            <p:txBody>
              <a:bodyPr wrap="square" lIns="45719" tIns="45719" rIns="45719" bIns="45719" numCol="1" anchor="ctr">
                <a:noAutofit/>
              </a:bodyPr>
              <a:lstStyle/>
              <a:p>
                <a:pPr algn="ctr" defTabSz="889000">
                  <a:lnSpc>
                    <a:spcPct val="90000"/>
                  </a:lnSpc>
                  <a:spcBef>
                    <a:spcPts val="700"/>
                  </a:spcBef>
                  <a:defRPr>
                    <a:solidFill>
                      <a:srgbClr val="FFFFFF"/>
                    </a:solidFill>
                  </a:defRPr>
                </a:pPr>
              </a:p>
            </p:txBody>
          </p:sp>
          <p:sp>
            <p:nvSpPr>
              <p:cNvPr id="270" name="CALL FOR PAPERS"/>
              <p:cNvSpPr txBox="1"/>
              <p:nvPr/>
            </p:nvSpPr>
            <p:spPr>
              <a:xfrm>
                <a:off x="25538" y="77433"/>
                <a:ext cx="2984732" cy="368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defTabSz="889000">
                  <a:lnSpc>
                    <a:spcPct val="90000"/>
                  </a:lnSpc>
                  <a:spcBef>
                    <a:spcPts val="800"/>
                  </a:spcBef>
                  <a:defRPr sz="2000">
                    <a:solidFill>
                      <a:srgbClr val="FFFFFF"/>
                    </a:solidFill>
                  </a:defRPr>
                </a:lvl1pPr>
              </a:lstStyle>
              <a:p>
                <a:pPr/>
                <a:r>
                  <a:t>CALL FOR PAPERS</a:t>
                </a:r>
              </a:p>
            </p:txBody>
          </p:sp>
        </p:grpSp>
        <p:grpSp>
          <p:nvGrpSpPr>
            <p:cNvPr id="274" name="Group"/>
            <p:cNvGrpSpPr/>
            <p:nvPr/>
          </p:nvGrpSpPr>
          <p:grpSpPr>
            <a:xfrm>
              <a:off x="3035806" y="1098653"/>
              <a:ext cx="5396994" cy="552451"/>
              <a:chOff x="0" y="0"/>
              <a:chExt cx="5396992" cy="552450"/>
            </a:xfrm>
          </p:grpSpPr>
          <p:sp>
            <p:nvSpPr>
              <p:cNvPr id="272" name="Shape"/>
              <p:cNvSpPr/>
              <p:nvPr/>
            </p:nvSpPr>
            <p:spPr>
              <a:xfrm rot="5400000">
                <a:off x="2489229" y="-2422271"/>
                <a:ext cx="418535" cy="53969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00" y="0"/>
                    </a:moveTo>
                    <a:lnTo>
                      <a:pt x="18000" y="0"/>
                    </a:lnTo>
                    <a:cubicBezTo>
                      <a:pt x="19988" y="0"/>
                      <a:pt x="21600" y="125"/>
                      <a:pt x="21600" y="279"/>
                    </a:cubicBezTo>
                    <a:lnTo>
                      <a:pt x="21600" y="21600"/>
                    </a:lnTo>
                    <a:lnTo>
                      <a:pt x="0" y="21600"/>
                    </a:lnTo>
                    <a:lnTo>
                      <a:pt x="0" y="279"/>
                    </a:lnTo>
                    <a:cubicBezTo>
                      <a:pt x="0" y="125"/>
                      <a:pt x="1612" y="0"/>
                      <a:pt x="3600" y="0"/>
                    </a:cubicBezTo>
                    <a:close/>
                  </a:path>
                </a:pathLst>
              </a:custGeom>
              <a:solidFill>
                <a:srgbClr val="EDEDED">
                  <a:alpha val="90000"/>
                </a:srgbClr>
              </a:solidFill>
              <a:ln w="12700" cap="flat">
                <a:solidFill>
                  <a:srgbClr val="CDCFD3">
                    <a:alpha val="90000"/>
                  </a:srgbClr>
                </a:solidFill>
                <a:prstDash val="solid"/>
                <a:miter lim="800000"/>
              </a:ln>
              <a:effectLst/>
            </p:spPr>
            <p:txBody>
              <a:bodyPr wrap="square" lIns="45719" tIns="45719" rIns="45719" bIns="45719" numCol="1" anchor="ctr">
                <a:noAutofit/>
              </a:bodyPr>
              <a:lstStyle/>
              <a:p>
                <a:pPr defTabSz="889000">
                  <a:lnSpc>
                    <a:spcPct val="90000"/>
                  </a:lnSpc>
                  <a:spcBef>
                    <a:spcPts val="300"/>
                  </a:spcBef>
                </a:pPr>
              </a:p>
            </p:txBody>
          </p:sp>
          <p:sp>
            <p:nvSpPr>
              <p:cNvPr id="273" name="Request for Information"/>
              <p:cNvSpPr txBox="1"/>
              <p:nvPr/>
            </p:nvSpPr>
            <p:spPr>
              <a:xfrm>
                <a:off x="1" y="0"/>
                <a:ext cx="5376562" cy="5524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3825" tIns="123825" rIns="123825" bIns="123825" numCol="1" anchor="ctr">
                <a:spAutoFit/>
              </a:bodyPr>
              <a:lstStyle/>
              <a:p>
                <a:pPr lvl="1" marL="228600" indent="-228600" defTabSz="889000">
                  <a:lnSpc>
                    <a:spcPct val="90000"/>
                  </a:lnSpc>
                  <a:spcBef>
                    <a:spcPts val="300"/>
                  </a:spcBef>
                  <a:buSzPct val="100000"/>
                  <a:buChar char="•"/>
                  <a:defRPr sz="2000">
                    <a:latin typeface="Calibri Light"/>
                    <a:ea typeface="Calibri Light"/>
                    <a:cs typeface="Calibri Light"/>
                    <a:sym typeface="Calibri Light"/>
                  </a:defRPr>
                </a:pPr>
                <a:r>
                  <a:t>Request for Information</a:t>
                </a:r>
              </a:p>
            </p:txBody>
          </p:sp>
        </p:grpSp>
        <p:grpSp>
          <p:nvGrpSpPr>
            <p:cNvPr id="277" name="Group"/>
            <p:cNvGrpSpPr/>
            <p:nvPr/>
          </p:nvGrpSpPr>
          <p:grpSpPr>
            <a:xfrm>
              <a:off x="0" y="1113293"/>
              <a:ext cx="3035808" cy="523169"/>
              <a:chOff x="0" y="0"/>
              <a:chExt cx="3035807" cy="523168"/>
            </a:xfrm>
          </p:grpSpPr>
          <p:sp>
            <p:nvSpPr>
              <p:cNvPr id="275" name="Rounded Rectangle"/>
              <p:cNvSpPr/>
              <p:nvPr/>
            </p:nvSpPr>
            <p:spPr>
              <a:xfrm>
                <a:off x="0" y="0"/>
                <a:ext cx="3035808" cy="523169"/>
              </a:xfrm>
              <a:prstGeom prst="roundRect">
                <a:avLst>
                  <a:gd name="adj" fmla="val 16667"/>
                </a:avLst>
              </a:prstGeom>
              <a:solidFill>
                <a:srgbClr val="2E75B6"/>
              </a:solidFill>
              <a:ln w="12700" cap="flat">
                <a:solidFill>
                  <a:srgbClr val="E7E6E6"/>
                </a:solidFill>
                <a:prstDash val="solid"/>
                <a:miter lim="800000"/>
              </a:ln>
              <a:effectLst/>
            </p:spPr>
            <p:txBody>
              <a:bodyPr wrap="square" lIns="45719" tIns="45719" rIns="45719" bIns="45719" numCol="1" anchor="ctr">
                <a:noAutofit/>
              </a:bodyPr>
              <a:lstStyle/>
              <a:p>
                <a:pPr algn="ctr" defTabSz="889000">
                  <a:lnSpc>
                    <a:spcPct val="90000"/>
                  </a:lnSpc>
                  <a:spcBef>
                    <a:spcPts val="700"/>
                  </a:spcBef>
                  <a:defRPr>
                    <a:solidFill>
                      <a:srgbClr val="FFFFFF"/>
                    </a:solidFill>
                  </a:defRPr>
                </a:pPr>
              </a:p>
            </p:txBody>
          </p:sp>
          <p:sp>
            <p:nvSpPr>
              <p:cNvPr id="276" name="RFI"/>
              <p:cNvSpPr txBox="1"/>
              <p:nvPr/>
            </p:nvSpPr>
            <p:spPr>
              <a:xfrm>
                <a:off x="25538" y="77434"/>
                <a:ext cx="2984732" cy="368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defTabSz="889000">
                  <a:lnSpc>
                    <a:spcPct val="90000"/>
                  </a:lnSpc>
                  <a:spcBef>
                    <a:spcPts val="800"/>
                  </a:spcBef>
                  <a:defRPr sz="2000">
                    <a:solidFill>
                      <a:srgbClr val="FFFFFF"/>
                    </a:solidFill>
                  </a:defRPr>
                </a:lvl1pPr>
              </a:lstStyle>
              <a:p>
                <a:pPr/>
                <a:r>
                  <a:t>RFI</a:t>
                </a:r>
              </a:p>
            </p:txBody>
          </p:sp>
        </p:grpSp>
        <p:grpSp>
          <p:nvGrpSpPr>
            <p:cNvPr id="280" name="Group"/>
            <p:cNvGrpSpPr/>
            <p:nvPr/>
          </p:nvGrpSpPr>
          <p:grpSpPr>
            <a:xfrm>
              <a:off x="3035806" y="1647978"/>
              <a:ext cx="5396994" cy="552451"/>
              <a:chOff x="0" y="0"/>
              <a:chExt cx="5396992" cy="552450"/>
            </a:xfrm>
          </p:grpSpPr>
          <p:sp>
            <p:nvSpPr>
              <p:cNvPr id="278" name="Shape"/>
              <p:cNvSpPr/>
              <p:nvPr/>
            </p:nvSpPr>
            <p:spPr>
              <a:xfrm rot="5400000">
                <a:off x="2489229" y="-2422271"/>
                <a:ext cx="418535" cy="53969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00" y="0"/>
                    </a:moveTo>
                    <a:lnTo>
                      <a:pt x="18000" y="0"/>
                    </a:lnTo>
                    <a:cubicBezTo>
                      <a:pt x="19988" y="0"/>
                      <a:pt x="21600" y="125"/>
                      <a:pt x="21600" y="279"/>
                    </a:cubicBezTo>
                    <a:lnTo>
                      <a:pt x="21600" y="21600"/>
                    </a:lnTo>
                    <a:lnTo>
                      <a:pt x="0" y="21600"/>
                    </a:lnTo>
                    <a:lnTo>
                      <a:pt x="0" y="279"/>
                    </a:lnTo>
                    <a:cubicBezTo>
                      <a:pt x="0" y="125"/>
                      <a:pt x="1612" y="0"/>
                      <a:pt x="3600" y="0"/>
                    </a:cubicBezTo>
                    <a:close/>
                  </a:path>
                </a:pathLst>
              </a:custGeom>
              <a:solidFill>
                <a:srgbClr val="EDEDED">
                  <a:alpha val="90000"/>
                </a:srgbClr>
              </a:solidFill>
              <a:ln w="12700" cap="flat">
                <a:solidFill>
                  <a:srgbClr val="CDCFD3">
                    <a:alpha val="90000"/>
                  </a:srgbClr>
                </a:solidFill>
                <a:prstDash val="solid"/>
                <a:miter lim="800000"/>
              </a:ln>
              <a:effectLst/>
            </p:spPr>
            <p:txBody>
              <a:bodyPr wrap="square" lIns="45719" tIns="45719" rIns="45719" bIns="45719" numCol="1" anchor="ctr">
                <a:noAutofit/>
              </a:bodyPr>
              <a:lstStyle/>
              <a:p>
                <a:pPr defTabSz="889000">
                  <a:lnSpc>
                    <a:spcPct val="90000"/>
                  </a:lnSpc>
                  <a:spcBef>
                    <a:spcPts val="300"/>
                  </a:spcBef>
                </a:pPr>
              </a:p>
            </p:txBody>
          </p:sp>
          <p:sp>
            <p:nvSpPr>
              <p:cNvPr id="279" name="Request for Proposal"/>
              <p:cNvSpPr txBox="1"/>
              <p:nvPr/>
            </p:nvSpPr>
            <p:spPr>
              <a:xfrm>
                <a:off x="1" y="0"/>
                <a:ext cx="5376562" cy="5524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3825" tIns="123825" rIns="123825" bIns="123825" numCol="1" anchor="ctr">
                <a:spAutoFit/>
              </a:bodyPr>
              <a:lstStyle/>
              <a:p>
                <a:pPr lvl="1" marL="228600" indent="-228600" defTabSz="889000">
                  <a:lnSpc>
                    <a:spcPct val="90000"/>
                  </a:lnSpc>
                  <a:spcBef>
                    <a:spcPts val="300"/>
                  </a:spcBef>
                  <a:buSzPct val="100000"/>
                  <a:buChar char="•"/>
                  <a:defRPr sz="2000">
                    <a:latin typeface="Calibri Light"/>
                    <a:ea typeface="Calibri Light"/>
                    <a:cs typeface="Calibri Light"/>
                    <a:sym typeface="Calibri Light"/>
                  </a:defRPr>
                </a:pPr>
                <a:r>
                  <a:t>Request for Proposal</a:t>
                </a:r>
              </a:p>
            </p:txBody>
          </p:sp>
        </p:grpSp>
        <p:grpSp>
          <p:nvGrpSpPr>
            <p:cNvPr id="283" name="Group"/>
            <p:cNvGrpSpPr/>
            <p:nvPr/>
          </p:nvGrpSpPr>
          <p:grpSpPr>
            <a:xfrm>
              <a:off x="0" y="1662619"/>
              <a:ext cx="3035808" cy="523169"/>
              <a:chOff x="0" y="0"/>
              <a:chExt cx="3035807" cy="523168"/>
            </a:xfrm>
          </p:grpSpPr>
          <p:sp>
            <p:nvSpPr>
              <p:cNvPr id="281" name="Rounded Rectangle"/>
              <p:cNvSpPr/>
              <p:nvPr/>
            </p:nvSpPr>
            <p:spPr>
              <a:xfrm>
                <a:off x="0" y="0"/>
                <a:ext cx="3035808" cy="523169"/>
              </a:xfrm>
              <a:prstGeom prst="roundRect">
                <a:avLst>
                  <a:gd name="adj" fmla="val 16667"/>
                </a:avLst>
              </a:prstGeom>
              <a:solidFill>
                <a:srgbClr val="2E75B6"/>
              </a:solidFill>
              <a:ln w="12700" cap="flat">
                <a:solidFill>
                  <a:srgbClr val="E7E6E6"/>
                </a:solidFill>
                <a:prstDash val="solid"/>
                <a:miter lim="800000"/>
              </a:ln>
              <a:effectLst/>
            </p:spPr>
            <p:txBody>
              <a:bodyPr wrap="square" lIns="45719" tIns="45719" rIns="45719" bIns="45719" numCol="1" anchor="ctr">
                <a:noAutofit/>
              </a:bodyPr>
              <a:lstStyle/>
              <a:p>
                <a:pPr algn="ctr" defTabSz="889000">
                  <a:lnSpc>
                    <a:spcPct val="90000"/>
                  </a:lnSpc>
                  <a:spcBef>
                    <a:spcPts val="700"/>
                  </a:spcBef>
                  <a:defRPr>
                    <a:solidFill>
                      <a:srgbClr val="FFFFFF"/>
                    </a:solidFill>
                  </a:defRPr>
                </a:pPr>
              </a:p>
            </p:txBody>
          </p:sp>
          <p:sp>
            <p:nvSpPr>
              <p:cNvPr id="282" name="RFP"/>
              <p:cNvSpPr txBox="1"/>
              <p:nvPr/>
            </p:nvSpPr>
            <p:spPr>
              <a:xfrm>
                <a:off x="25538" y="77434"/>
                <a:ext cx="2984732" cy="368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defTabSz="889000">
                  <a:lnSpc>
                    <a:spcPct val="90000"/>
                  </a:lnSpc>
                  <a:spcBef>
                    <a:spcPts val="800"/>
                  </a:spcBef>
                  <a:defRPr sz="2000">
                    <a:solidFill>
                      <a:srgbClr val="FFFFFF"/>
                    </a:solidFill>
                  </a:defRPr>
                </a:lvl1pPr>
              </a:lstStyle>
              <a:p>
                <a:pPr/>
                <a:r>
                  <a:t>RFP</a:t>
                </a:r>
              </a:p>
            </p:txBody>
          </p:sp>
        </p:grpSp>
        <p:grpSp>
          <p:nvGrpSpPr>
            <p:cNvPr id="286" name="Group"/>
            <p:cNvGrpSpPr/>
            <p:nvPr/>
          </p:nvGrpSpPr>
          <p:grpSpPr>
            <a:xfrm>
              <a:off x="3035806" y="2197305"/>
              <a:ext cx="5396994" cy="552451"/>
              <a:chOff x="0" y="0"/>
              <a:chExt cx="5396992" cy="552450"/>
            </a:xfrm>
          </p:grpSpPr>
          <p:sp>
            <p:nvSpPr>
              <p:cNvPr id="284" name="Shape"/>
              <p:cNvSpPr/>
              <p:nvPr/>
            </p:nvSpPr>
            <p:spPr>
              <a:xfrm rot="5400000">
                <a:off x="2489229" y="-2422271"/>
                <a:ext cx="418535" cy="53969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00" y="0"/>
                    </a:moveTo>
                    <a:lnTo>
                      <a:pt x="18000" y="0"/>
                    </a:lnTo>
                    <a:cubicBezTo>
                      <a:pt x="19988" y="0"/>
                      <a:pt x="21600" y="125"/>
                      <a:pt x="21600" y="279"/>
                    </a:cubicBezTo>
                    <a:lnTo>
                      <a:pt x="21600" y="21600"/>
                    </a:lnTo>
                    <a:lnTo>
                      <a:pt x="0" y="21600"/>
                    </a:lnTo>
                    <a:lnTo>
                      <a:pt x="0" y="279"/>
                    </a:lnTo>
                    <a:cubicBezTo>
                      <a:pt x="0" y="125"/>
                      <a:pt x="1612" y="0"/>
                      <a:pt x="3600" y="0"/>
                    </a:cubicBezTo>
                    <a:close/>
                  </a:path>
                </a:pathLst>
              </a:custGeom>
              <a:solidFill>
                <a:srgbClr val="EDEDED">
                  <a:alpha val="90000"/>
                </a:srgbClr>
              </a:solidFill>
              <a:ln w="12700" cap="flat">
                <a:solidFill>
                  <a:srgbClr val="CDCFD3">
                    <a:alpha val="90000"/>
                  </a:srgbClr>
                </a:solidFill>
                <a:prstDash val="solid"/>
                <a:miter lim="800000"/>
              </a:ln>
              <a:effectLst/>
            </p:spPr>
            <p:txBody>
              <a:bodyPr wrap="square" lIns="45719" tIns="45719" rIns="45719" bIns="45719" numCol="1" anchor="ctr">
                <a:noAutofit/>
              </a:bodyPr>
              <a:lstStyle/>
              <a:p>
                <a:pPr defTabSz="889000">
                  <a:lnSpc>
                    <a:spcPct val="90000"/>
                  </a:lnSpc>
                  <a:spcBef>
                    <a:spcPts val="300"/>
                  </a:spcBef>
                </a:pPr>
              </a:p>
            </p:txBody>
          </p:sp>
          <p:sp>
            <p:nvSpPr>
              <p:cNvPr id="285" name="Request for Quote"/>
              <p:cNvSpPr txBox="1"/>
              <p:nvPr/>
            </p:nvSpPr>
            <p:spPr>
              <a:xfrm>
                <a:off x="1" y="0"/>
                <a:ext cx="5376562" cy="5524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3825" tIns="123825" rIns="123825" bIns="123825" numCol="1" anchor="ctr">
                <a:spAutoFit/>
              </a:bodyPr>
              <a:lstStyle/>
              <a:p>
                <a:pPr lvl="1" marL="228600" indent="-228600" defTabSz="889000">
                  <a:lnSpc>
                    <a:spcPct val="90000"/>
                  </a:lnSpc>
                  <a:spcBef>
                    <a:spcPts val="300"/>
                  </a:spcBef>
                  <a:buSzPct val="100000"/>
                  <a:buChar char="•"/>
                  <a:defRPr sz="2000">
                    <a:latin typeface="Calibri Light"/>
                    <a:ea typeface="Calibri Light"/>
                    <a:cs typeface="Calibri Light"/>
                    <a:sym typeface="Calibri Light"/>
                  </a:defRPr>
                </a:pPr>
                <a:r>
                  <a:t>Request for Quote</a:t>
                </a:r>
              </a:p>
            </p:txBody>
          </p:sp>
        </p:grpSp>
        <p:grpSp>
          <p:nvGrpSpPr>
            <p:cNvPr id="289" name="Group"/>
            <p:cNvGrpSpPr/>
            <p:nvPr/>
          </p:nvGrpSpPr>
          <p:grpSpPr>
            <a:xfrm>
              <a:off x="0" y="2211947"/>
              <a:ext cx="3035808" cy="523169"/>
              <a:chOff x="0" y="0"/>
              <a:chExt cx="3035807" cy="523168"/>
            </a:xfrm>
          </p:grpSpPr>
          <p:sp>
            <p:nvSpPr>
              <p:cNvPr id="287" name="Rounded Rectangle"/>
              <p:cNvSpPr/>
              <p:nvPr/>
            </p:nvSpPr>
            <p:spPr>
              <a:xfrm>
                <a:off x="0" y="0"/>
                <a:ext cx="3035808" cy="523169"/>
              </a:xfrm>
              <a:prstGeom prst="roundRect">
                <a:avLst>
                  <a:gd name="adj" fmla="val 16667"/>
                </a:avLst>
              </a:prstGeom>
              <a:solidFill>
                <a:srgbClr val="2E75B6"/>
              </a:solidFill>
              <a:ln w="12700" cap="flat">
                <a:solidFill>
                  <a:srgbClr val="E7E6E6"/>
                </a:solidFill>
                <a:prstDash val="solid"/>
                <a:miter lim="800000"/>
              </a:ln>
              <a:effectLst/>
            </p:spPr>
            <p:txBody>
              <a:bodyPr wrap="square" lIns="45719" tIns="45719" rIns="45719" bIns="45719" numCol="1" anchor="ctr">
                <a:noAutofit/>
              </a:bodyPr>
              <a:lstStyle/>
              <a:p>
                <a:pPr algn="ctr" defTabSz="889000">
                  <a:lnSpc>
                    <a:spcPct val="90000"/>
                  </a:lnSpc>
                  <a:spcBef>
                    <a:spcPts val="700"/>
                  </a:spcBef>
                  <a:defRPr>
                    <a:solidFill>
                      <a:srgbClr val="FFFFFF"/>
                    </a:solidFill>
                  </a:defRPr>
                </a:pPr>
              </a:p>
            </p:txBody>
          </p:sp>
          <p:sp>
            <p:nvSpPr>
              <p:cNvPr id="288" name="RFQ"/>
              <p:cNvSpPr txBox="1"/>
              <p:nvPr/>
            </p:nvSpPr>
            <p:spPr>
              <a:xfrm>
                <a:off x="25538" y="77433"/>
                <a:ext cx="2984732" cy="368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defTabSz="889000">
                  <a:lnSpc>
                    <a:spcPct val="90000"/>
                  </a:lnSpc>
                  <a:spcBef>
                    <a:spcPts val="800"/>
                  </a:spcBef>
                  <a:defRPr sz="2000">
                    <a:solidFill>
                      <a:srgbClr val="FFFFFF"/>
                    </a:solidFill>
                  </a:defRPr>
                </a:lvl1pPr>
              </a:lstStyle>
              <a:p>
                <a:pPr/>
                <a:r>
                  <a:t>RFQ</a:t>
                </a:r>
              </a:p>
            </p:txBody>
          </p:sp>
        </p:grpSp>
        <p:grpSp>
          <p:nvGrpSpPr>
            <p:cNvPr id="292" name="Group"/>
            <p:cNvGrpSpPr/>
            <p:nvPr/>
          </p:nvGrpSpPr>
          <p:grpSpPr>
            <a:xfrm>
              <a:off x="3035806" y="2746632"/>
              <a:ext cx="5396994" cy="552451"/>
              <a:chOff x="0" y="0"/>
              <a:chExt cx="5396992" cy="552450"/>
            </a:xfrm>
          </p:grpSpPr>
          <p:sp>
            <p:nvSpPr>
              <p:cNvPr id="290" name="Shape"/>
              <p:cNvSpPr/>
              <p:nvPr/>
            </p:nvSpPr>
            <p:spPr>
              <a:xfrm rot="5400000">
                <a:off x="2489229" y="-2422272"/>
                <a:ext cx="418535" cy="53969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00" y="0"/>
                    </a:moveTo>
                    <a:lnTo>
                      <a:pt x="18000" y="0"/>
                    </a:lnTo>
                    <a:cubicBezTo>
                      <a:pt x="19988" y="0"/>
                      <a:pt x="21600" y="125"/>
                      <a:pt x="21600" y="279"/>
                    </a:cubicBezTo>
                    <a:lnTo>
                      <a:pt x="21600" y="21600"/>
                    </a:lnTo>
                    <a:lnTo>
                      <a:pt x="0" y="21600"/>
                    </a:lnTo>
                    <a:lnTo>
                      <a:pt x="0" y="279"/>
                    </a:lnTo>
                    <a:cubicBezTo>
                      <a:pt x="0" y="125"/>
                      <a:pt x="1612" y="0"/>
                      <a:pt x="3600" y="0"/>
                    </a:cubicBezTo>
                    <a:close/>
                  </a:path>
                </a:pathLst>
              </a:custGeom>
              <a:solidFill>
                <a:srgbClr val="EDEDED">
                  <a:alpha val="90000"/>
                </a:srgbClr>
              </a:solidFill>
              <a:ln w="12700" cap="flat">
                <a:solidFill>
                  <a:srgbClr val="CDCFD3">
                    <a:alpha val="90000"/>
                  </a:srgbClr>
                </a:solidFill>
                <a:prstDash val="solid"/>
                <a:miter lim="800000"/>
              </a:ln>
              <a:effectLst/>
            </p:spPr>
            <p:txBody>
              <a:bodyPr wrap="square" lIns="45719" tIns="45719" rIns="45719" bIns="45719" numCol="1" anchor="ctr">
                <a:noAutofit/>
              </a:bodyPr>
              <a:lstStyle/>
              <a:p>
                <a:pPr defTabSz="889000">
                  <a:lnSpc>
                    <a:spcPct val="90000"/>
                  </a:lnSpc>
                  <a:spcBef>
                    <a:spcPts val="300"/>
                  </a:spcBef>
                </a:pPr>
              </a:p>
            </p:txBody>
          </p:sp>
          <p:sp>
            <p:nvSpPr>
              <p:cNvPr id="291" name="Return on Investment"/>
              <p:cNvSpPr txBox="1"/>
              <p:nvPr/>
            </p:nvSpPr>
            <p:spPr>
              <a:xfrm>
                <a:off x="1" y="0"/>
                <a:ext cx="5376562" cy="5524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3825" tIns="123825" rIns="123825" bIns="123825" numCol="1" anchor="ctr">
                <a:spAutoFit/>
              </a:bodyPr>
              <a:lstStyle/>
              <a:p>
                <a:pPr lvl="1" marL="228600" indent="-228600" defTabSz="889000">
                  <a:lnSpc>
                    <a:spcPct val="90000"/>
                  </a:lnSpc>
                  <a:spcBef>
                    <a:spcPts val="300"/>
                  </a:spcBef>
                  <a:buSzPct val="100000"/>
                  <a:buChar char="•"/>
                  <a:defRPr sz="2000">
                    <a:latin typeface="Calibri Light"/>
                    <a:ea typeface="Calibri Light"/>
                    <a:cs typeface="Calibri Light"/>
                    <a:sym typeface="Calibri Light"/>
                  </a:defRPr>
                </a:pPr>
                <a:r>
                  <a:t>Return on Investment</a:t>
                </a:r>
              </a:p>
            </p:txBody>
          </p:sp>
        </p:grpSp>
        <p:grpSp>
          <p:nvGrpSpPr>
            <p:cNvPr id="295" name="Group"/>
            <p:cNvGrpSpPr/>
            <p:nvPr/>
          </p:nvGrpSpPr>
          <p:grpSpPr>
            <a:xfrm>
              <a:off x="0" y="2761273"/>
              <a:ext cx="3035808" cy="523169"/>
              <a:chOff x="0" y="0"/>
              <a:chExt cx="3035807" cy="523168"/>
            </a:xfrm>
          </p:grpSpPr>
          <p:sp>
            <p:nvSpPr>
              <p:cNvPr id="293" name="Rounded Rectangle"/>
              <p:cNvSpPr/>
              <p:nvPr/>
            </p:nvSpPr>
            <p:spPr>
              <a:xfrm>
                <a:off x="0" y="0"/>
                <a:ext cx="3035808" cy="523169"/>
              </a:xfrm>
              <a:prstGeom prst="roundRect">
                <a:avLst>
                  <a:gd name="adj" fmla="val 16667"/>
                </a:avLst>
              </a:prstGeom>
              <a:solidFill>
                <a:srgbClr val="2E75B6"/>
              </a:solidFill>
              <a:ln w="12700" cap="flat">
                <a:solidFill>
                  <a:srgbClr val="E7E6E6"/>
                </a:solidFill>
                <a:prstDash val="solid"/>
                <a:miter lim="800000"/>
              </a:ln>
              <a:effectLst/>
            </p:spPr>
            <p:txBody>
              <a:bodyPr wrap="square" lIns="45719" tIns="45719" rIns="45719" bIns="45719" numCol="1" anchor="ctr">
                <a:noAutofit/>
              </a:bodyPr>
              <a:lstStyle/>
              <a:p>
                <a:pPr algn="ctr" defTabSz="889000">
                  <a:lnSpc>
                    <a:spcPct val="90000"/>
                  </a:lnSpc>
                  <a:spcBef>
                    <a:spcPts val="700"/>
                  </a:spcBef>
                  <a:defRPr>
                    <a:solidFill>
                      <a:srgbClr val="FFFFFF"/>
                    </a:solidFill>
                  </a:defRPr>
                </a:pPr>
              </a:p>
            </p:txBody>
          </p:sp>
          <p:sp>
            <p:nvSpPr>
              <p:cNvPr id="294" name="ROI"/>
              <p:cNvSpPr txBox="1"/>
              <p:nvPr/>
            </p:nvSpPr>
            <p:spPr>
              <a:xfrm>
                <a:off x="25538" y="77433"/>
                <a:ext cx="2984732" cy="368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defTabSz="889000">
                  <a:lnSpc>
                    <a:spcPct val="90000"/>
                  </a:lnSpc>
                  <a:spcBef>
                    <a:spcPts val="800"/>
                  </a:spcBef>
                  <a:defRPr sz="2000">
                    <a:solidFill>
                      <a:srgbClr val="FFFFFF"/>
                    </a:solidFill>
                  </a:defRPr>
                </a:lvl1pPr>
              </a:lstStyle>
              <a:p>
                <a:pPr/>
                <a:r>
                  <a:t>ROI</a:t>
                </a:r>
              </a:p>
            </p:txBody>
          </p:sp>
        </p:grpSp>
        <p:grpSp>
          <p:nvGrpSpPr>
            <p:cNvPr id="298" name="Group"/>
            <p:cNvGrpSpPr/>
            <p:nvPr/>
          </p:nvGrpSpPr>
          <p:grpSpPr>
            <a:xfrm>
              <a:off x="3035806" y="3295959"/>
              <a:ext cx="5396994" cy="552451"/>
              <a:chOff x="0" y="0"/>
              <a:chExt cx="5396992" cy="552450"/>
            </a:xfrm>
          </p:grpSpPr>
          <p:sp>
            <p:nvSpPr>
              <p:cNvPr id="296" name="Shape"/>
              <p:cNvSpPr/>
              <p:nvPr/>
            </p:nvSpPr>
            <p:spPr>
              <a:xfrm rot="5400000">
                <a:off x="2489229" y="-2422272"/>
                <a:ext cx="418535" cy="53969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00" y="0"/>
                    </a:moveTo>
                    <a:lnTo>
                      <a:pt x="18000" y="0"/>
                    </a:lnTo>
                    <a:cubicBezTo>
                      <a:pt x="19988" y="0"/>
                      <a:pt x="21600" y="125"/>
                      <a:pt x="21600" y="279"/>
                    </a:cubicBezTo>
                    <a:lnTo>
                      <a:pt x="21600" y="21600"/>
                    </a:lnTo>
                    <a:lnTo>
                      <a:pt x="0" y="21600"/>
                    </a:lnTo>
                    <a:lnTo>
                      <a:pt x="0" y="279"/>
                    </a:lnTo>
                    <a:cubicBezTo>
                      <a:pt x="0" y="125"/>
                      <a:pt x="1612" y="0"/>
                      <a:pt x="3600" y="0"/>
                    </a:cubicBezTo>
                    <a:close/>
                  </a:path>
                </a:pathLst>
              </a:custGeom>
              <a:solidFill>
                <a:srgbClr val="EDEDED">
                  <a:alpha val="90000"/>
                </a:srgbClr>
              </a:solidFill>
              <a:ln w="12700" cap="flat">
                <a:solidFill>
                  <a:srgbClr val="CDCFD3">
                    <a:alpha val="90000"/>
                  </a:srgbClr>
                </a:solidFill>
                <a:prstDash val="solid"/>
                <a:miter lim="800000"/>
              </a:ln>
              <a:effectLst/>
            </p:spPr>
            <p:txBody>
              <a:bodyPr wrap="square" lIns="45719" tIns="45719" rIns="45719" bIns="45719" numCol="1" anchor="ctr">
                <a:noAutofit/>
              </a:bodyPr>
              <a:lstStyle/>
              <a:p>
                <a:pPr defTabSz="889000">
                  <a:lnSpc>
                    <a:spcPct val="90000"/>
                  </a:lnSpc>
                  <a:spcBef>
                    <a:spcPts val="300"/>
                  </a:spcBef>
                </a:pPr>
              </a:p>
            </p:txBody>
          </p:sp>
          <p:sp>
            <p:nvSpPr>
              <p:cNvPr id="297" name="Articulates full requirements for a project"/>
              <p:cNvSpPr txBox="1"/>
              <p:nvPr/>
            </p:nvSpPr>
            <p:spPr>
              <a:xfrm>
                <a:off x="1" y="0"/>
                <a:ext cx="5376562" cy="5524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3825" tIns="123825" rIns="123825" bIns="123825" numCol="1" anchor="ctr">
                <a:spAutoFit/>
              </a:bodyPr>
              <a:lstStyle/>
              <a:p>
                <a:pPr lvl="1" marL="228600" indent="-228600" defTabSz="889000">
                  <a:lnSpc>
                    <a:spcPct val="90000"/>
                  </a:lnSpc>
                  <a:spcBef>
                    <a:spcPts val="300"/>
                  </a:spcBef>
                  <a:buSzPct val="100000"/>
                  <a:buChar char="•"/>
                  <a:defRPr sz="2000">
                    <a:latin typeface="Calibri Light"/>
                    <a:ea typeface="Calibri Light"/>
                    <a:cs typeface="Calibri Light"/>
                    <a:sym typeface="Calibri Light"/>
                  </a:defRPr>
                </a:pPr>
                <a:r>
                  <a:t>Articulates full requirements for a project</a:t>
                </a:r>
              </a:p>
            </p:txBody>
          </p:sp>
        </p:grpSp>
        <p:grpSp>
          <p:nvGrpSpPr>
            <p:cNvPr id="301" name="Group"/>
            <p:cNvGrpSpPr/>
            <p:nvPr/>
          </p:nvGrpSpPr>
          <p:grpSpPr>
            <a:xfrm>
              <a:off x="0" y="3310600"/>
              <a:ext cx="3035808" cy="523169"/>
              <a:chOff x="0" y="0"/>
              <a:chExt cx="3035807" cy="523168"/>
            </a:xfrm>
          </p:grpSpPr>
          <p:sp>
            <p:nvSpPr>
              <p:cNvPr id="299" name="Rounded Rectangle"/>
              <p:cNvSpPr/>
              <p:nvPr/>
            </p:nvSpPr>
            <p:spPr>
              <a:xfrm>
                <a:off x="0" y="0"/>
                <a:ext cx="3035808" cy="523169"/>
              </a:xfrm>
              <a:prstGeom prst="roundRect">
                <a:avLst>
                  <a:gd name="adj" fmla="val 16667"/>
                </a:avLst>
              </a:prstGeom>
              <a:solidFill>
                <a:srgbClr val="2E75B6"/>
              </a:solidFill>
              <a:ln w="12700" cap="flat">
                <a:solidFill>
                  <a:srgbClr val="E7E6E6"/>
                </a:solidFill>
                <a:prstDash val="solid"/>
                <a:miter lim="800000"/>
              </a:ln>
              <a:effectLst/>
            </p:spPr>
            <p:txBody>
              <a:bodyPr wrap="square" lIns="45719" tIns="45719" rIns="45719" bIns="45719" numCol="1" anchor="ctr">
                <a:noAutofit/>
              </a:bodyPr>
              <a:lstStyle/>
              <a:p>
                <a:pPr algn="ctr" defTabSz="889000">
                  <a:lnSpc>
                    <a:spcPct val="90000"/>
                  </a:lnSpc>
                  <a:spcBef>
                    <a:spcPts val="700"/>
                  </a:spcBef>
                  <a:defRPr>
                    <a:solidFill>
                      <a:srgbClr val="FFFFFF"/>
                    </a:solidFill>
                  </a:defRPr>
                </a:pPr>
              </a:p>
            </p:txBody>
          </p:sp>
          <p:sp>
            <p:nvSpPr>
              <p:cNvPr id="300" name="Scope"/>
              <p:cNvSpPr txBox="1"/>
              <p:nvPr/>
            </p:nvSpPr>
            <p:spPr>
              <a:xfrm>
                <a:off x="25538" y="77433"/>
                <a:ext cx="2984732" cy="368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defTabSz="889000">
                  <a:lnSpc>
                    <a:spcPct val="90000"/>
                  </a:lnSpc>
                  <a:spcBef>
                    <a:spcPts val="800"/>
                  </a:spcBef>
                  <a:defRPr sz="2000">
                    <a:solidFill>
                      <a:srgbClr val="FFFFFF"/>
                    </a:solidFill>
                  </a:defRPr>
                </a:lvl1pPr>
              </a:lstStyle>
              <a:p>
                <a:pPr/>
                <a:r>
                  <a:t>Scope</a:t>
                </a:r>
              </a:p>
            </p:txBody>
          </p:sp>
        </p:grpSp>
        <p:grpSp>
          <p:nvGrpSpPr>
            <p:cNvPr id="304" name="Group"/>
            <p:cNvGrpSpPr/>
            <p:nvPr/>
          </p:nvGrpSpPr>
          <p:grpSpPr>
            <a:xfrm>
              <a:off x="3035806" y="3845285"/>
              <a:ext cx="5396994" cy="552451"/>
              <a:chOff x="0" y="0"/>
              <a:chExt cx="5396992" cy="552450"/>
            </a:xfrm>
          </p:grpSpPr>
          <p:sp>
            <p:nvSpPr>
              <p:cNvPr id="302" name="Shape"/>
              <p:cNvSpPr/>
              <p:nvPr/>
            </p:nvSpPr>
            <p:spPr>
              <a:xfrm rot="5400000">
                <a:off x="2489229" y="-2422272"/>
                <a:ext cx="418535" cy="53969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00" y="0"/>
                    </a:moveTo>
                    <a:lnTo>
                      <a:pt x="18000" y="0"/>
                    </a:lnTo>
                    <a:cubicBezTo>
                      <a:pt x="19988" y="0"/>
                      <a:pt x="21600" y="125"/>
                      <a:pt x="21600" y="279"/>
                    </a:cubicBezTo>
                    <a:lnTo>
                      <a:pt x="21600" y="21600"/>
                    </a:lnTo>
                    <a:lnTo>
                      <a:pt x="0" y="21600"/>
                    </a:lnTo>
                    <a:lnTo>
                      <a:pt x="0" y="279"/>
                    </a:lnTo>
                    <a:cubicBezTo>
                      <a:pt x="0" y="125"/>
                      <a:pt x="1612" y="0"/>
                      <a:pt x="3600" y="0"/>
                    </a:cubicBezTo>
                    <a:close/>
                  </a:path>
                </a:pathLst>
              </a:custGeom>
              <a:solidFill>
                <a:srgbClr val="EDEDED">
                  <a:alpha val="90000"/>
                </a:srgbClr>
              </a:solidFill>
              <a:ln w="12700" cap="flat">
                <a:solidFill>
                  <a:srgbClr val="CDCFD3">
                    <a:alpha val="90000"/>
                  </a:srgbClr>
                </a:solidFill>
                <a:prstDash val="solid"/>
                <a:miter lim="800000"/>
              </a:ln>
              <a:effectLst/>
            </p:spPr>
            <p:txBody>
              <a:bodyPr wrap="square" lIns="45719" tIns="45719" rIns="45719" bIns="45719" numCol="1" anchor="ctr">
                <a:noAutofit/>
              </a:bodyPr>
              <a:lstStyle/>
              <a:p>
                <a:pPr defTabSz="889000">
                  <a:lnSpc>
                    <a:spcPct val="90000"/>
                  </a:lnSpc>
                  <a:spcBef>
                    <a:spcPts val="300"/>
                  </a:spcBef>
                </a:pPr>
              </a:p>
            </p:txBody>
          </p:sp>
          <p:sp>
            <p:nvSpPr>
              <p:cNvPr id="303" name="Statement of Work"/>
              <p:cNvSpPr txBox="1"/>
              <p:nvPr/>
            </p:nvSpPr>
            <p:spPr>
              <a:xfrm>
                <a:off x="1" y="0"/>
                <a:ext cx="5376562" cy="5524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3825" tIns="123825" rIns="123825" bIns="123825" numCol="1" anchor="ctr">
                <a:spAutoFit/>
              </a:bodyPr>
              <a:lstStyle/>
              <a:p>
                <a:pPr lvl="1" marL="228600" indent="-228600" defTabSz="889000">
                  <a:lnSpc>
                    <a:spcPct val="90000"/>
                  </a:lnSpc>
                  <a:spcBef>
                    <a:spcPts val="300"/>
                  </a:spcBef>
                  <a:buSzPct val="100000"/>
                  <a:buChar char="•"/>
                  <a:defRPr sz="2000">
                    <a:latin typeface="Calibri Light"/>
                    <a:ea typeface="Calibri Light"/>
                    <a:cs typeface="Calibri Light"/>
                    <a:sym typeface="Calibri Light"/>
                  </a:defRPr>
                </a:pPr>
                <a:r>
                  <a:t>Statement of Work</a:t>
                </a:r>
              </a:p>
            </p:txBody>
          </p:sp>
        </p:grpSp>
        <p:grpSp>
          <p:nvGrpSpPr>
            <p:cNvPr id="307" name="Group"/>
            <p:cNvGrpSpPr/>
            <p:nvPr/>
          </p:nvGrpSpPr>
          <p:grpSpPr>
            <a:xfrm>
              <a:off x="0" y="3859925"/>
              <a:ext cx="3035808" cy="523169"/>
              <a:chOff x="0" y="0"/>
              <a:chExt cx="3035807" cy="523168"/>
            </a:xfrm>
          </p:grpSpPr>
          <p:sp>
            <p:nvSpPr>
              <p:cNvPr id="305" name="Rounded Rectangle"/>
              <p:cNvSpPr/>
              <p:nvPr/>
            </p:nvSpPr>
            <p:spPr>
              <a:xfrm>
                <a:off x="0" y="0"/>
                <a:ext cx="3035808" cy="523169"/>
              </a:xfrm>
              <a:prstGeom prst="roundRect">
                <a:avLst>
                  <a:gd name="adj" fmla="val 16667"/>
                </a:avLst>
              </a:prstGeom>
              <a:solidFill>
                <a:srgbClr val="2E75B6"/>
              </a:solidFill>
              <a:ln w="12700" cap="flat">
                <a:solidFill>
                  <a:srgbClr val="E7E6E6"/>
                </a:solidFill>
                <a:prstDash val="solid"/>
                <a:miter lim="800000"/>
              </a:ln>
              <a:effectLst/>
            </p:spPr>
            <p:txBody>
              <a:bodyPr wrap="square" lIns="45719" tIns="45719" rIns="45719" bIns="45719" numCol="1" anchor="ctr">
                <a:noAutofit/>
              </a:bodyPr>
              <a:lstStyle/>
              <a:p>
                <a:pPr algn="ctr" defTabSz="889000">
                  <a:lnSpc>
                    <a:spcPct val="90000"/>
                  </a:lnSpc>
                  <a:spcBef>
                    <a:spcPts val="700"/>
                  </a:spcBef>
                  <a:defRPr>
                    <a:solidFill>
                      <a:srgbClr val="FFFFFF"/>
                    </a:solidFill>
                  </a:defRPr>
                </a:pPr>
              </a:p>
            </p:txBody>
          </p:sp>
          <p:sp>
            <p:nvSpPr>
              <p:cNvPr id="306" name="SOW"/>
              <p:cNvSpPr txBox="1"/>
              <p:nvPr/>
            </p:nvSpPr>
            <p:spPr>
              <a:xfrm>
                <a:off x="25538" y="77434"/>
                <a:ext cx="2984732" cy="368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defTabSz="889000">
                  <a:lnSpc>
                    <a:spcPct val="90000"/>
                  </a:lnSpc>
                  <a:spcBef>
                    <a:spcPts val="800"/>
                  </a:spcBef>
                  <a:defRPr sz="2000">
                    <a:solidFill>
                      <a:srgbClr val="FFFFFF"/>
                    </a:solidFill>
                  </a:defRPr>
                </a:lvl1pPr>
              </a:lstStyle>
              <a:p>
                <a:pPr/>
                <a:r>
                  <a:t>SOW</a:t>
                </a:r>
              </a:p>
            </p:txBody>
          </p:sp>
        </p:grpSp>
      </p:gr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