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chemeClr val="accent5"/>
              </a:solidFill>
              <a:prstDash val="solid"/>
              <a:round/>
            </a:ln>
          </a:left>
          <a:right>
            <a:ln w="12700" cap="flat">
              <a:solidFill>
                <a:schemeClr val="accent5"/>
              </a:solidFill>
              <a:prstDash val="solid"/>
              <a:round/>
            </a:ln>
          </a:right>
          <a:top>
            <a:ln w="12700" cap="flat">
              <a:solidFill>
                <a:schemeClr val="accent5"/>
              </a:solidFill>
              <a:prstDash val="solid"/>
              <a:round/>
            </a:ln>
          </a:top>
          <a:bottom>
            <a:ln w="12700" cap="flat">
              <a:solidFill>
                <a:schemeClr val="accent5"/>
              </a:solidFill>
              <a:prstDash val="solid"/>
              <a:round/>
            </a:ln>
          </a:bottom>
          <a:insideH>
            <a:ln w="12700" cap="flat">
              <a:solidFill>
                <a:schemeClr val="accent5"/>
              </a:solidFill>
              <a:prstDash val="solid"/>
              <a:round/>
            </a:ln>
          </a:insideH>
          <a:insideV>
            <a:ln w="12700" cap="flat">
              <a:solidFill>
                <a:schemeClr val="accent5"/>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000000"/>
        </a:fontRef>
        <a:srgbClr val="000000"/>
      </a:tcTxStyle>
      <a:tcStyle>
        <a:tcBdr>
          <a:left>
            <a:ln w="12700" cap="flat">
              <a:solidFill>
                <a:schemeClr val="accent5"/>
              </a:solidFill>
              <a:prstDash val="solid"/>
              <a:round/>
            </a:ln>
          </a:left>
          <a:right>
            <a:ln w="12700" cap="flat">
              <a:solidFill>
                <a:schemeClr val="accent5"/>
              </a:solidFill>
              <a:prstDash val="solid"/>
              <a:round/>
            </a:ln>
          </a:right>
          <a:top>
            <a:ln w="12700" cap="flat">
              <a:solidFill>
                <a:schemeClr val="accent5"/>
              </a:solidFill>
              <a:prstDash val="solid"/>
              <a:round/>
            </a:ln>
          </a:top>
          <a:bottom>
            <a:ln w="12700" cap="flat">
              <a:solidFill>
                <a:schemeClr val="accent5"/>
              </a:solidFill>
              <a:prstDash val="solid"/>
              <a:round/>
            </a:ln>
          </a:bottom>
          <a:insideH>
            <a:ln w="12700" cap="flat">
              <a:solidFill>
                <a:schemeClr val="accent5"/>
              </a:solidFill>
              <a:prstDash val="solid"/>
              <a:round/>
            </a:ln>
          </a:insideH>
          <a:insideV>
            <a:ln w="12700" cap="flat">
              <a:solidFill>
                <a:schemeClr val="accent5"/>
              </a:solidFill>
              <a:prstDash val="solid"/>
              <a:round/>
            </a:ln>
          </a:insideV>
        </a:tcBdr>
        <a:fill>
          <a:solidFill>
            <a:srgbClr val="CDD4EA"/>
          </a:solidFill>
        </a:fill>
      </a:tcStyle>
    </a:firstCol>
    <a:lastRow>
      <a:tcTxStyle b="on" i="off">
        <a:fontRef idx="major">
          <a:srgbClr val="000000"/>
        </a:fontRef>
        <a:srgbClr val="000000"/>
      </a:tcTxStyle>
      <a:tcStyle>
        <a:tcBdr>
          <a:left>
            <a:ln w="12700" cap="flat">
              <a:solidFill>
                <a:schemeClr val="accent5"/>
              </a:solidFill>
              <a:prstDash val="solid"/>
              <a:round/>
            </a:ln>
          </a:left>
          <a:right>
            <a:ln w="12700" cap="flat">
              <a:solidFill>
                <a:schemeClr val="accent5"/>
              </a:solidFill>
              <a:prstDash val="solid"/>
              <a:round/>
            </a:ln>
          </a:right>
          <a:top>
            <a:ln w="25400" cap="flat">
              <a:solidFill>
                <a:schemeClr val="accent5"/>
              </a:solidFill>
              <a:prstDash val="solid"/>
              <a:round/>
            </a:ln>
          </a:top>
          <a:bottom>
            <a:ln w="12700" cap="flat">
              <a:solidFill>
                <a:schemeClr val="accent5"/>
              </a:solidFill>
              <a:prstDash val="solid"/>
              <a:round/>
            </a:ln>
          </a:bottom>
          <a:insideH>
            <a:ln w="12700" cap="flat">
              <a:solidFill>
                <a:schemeClr val="accent5"/>
              </a:solidFill>
              <a:prstDash val="solid"/>
              <a:round/>
            </a:ln>
          </a:insideH>
          <a:insideV>
            <a:ln w="12700" cap="flat">
              <a:solidFill>
                <a:schemeClr val="accent5"/>
              </a:solidFill>
              <a:prstDash val="solid"/>
              <a:round/>
            </a:ln>
          </a:insideV>
        </a:tcBdr>
        <a:fill>
          <a:solidFill>
            <a:srgbClr val="E8EBF5"/>
          </a:solidFill>
        </a:fill>
      </a:tcStyle>
    </a:lastRow>
    <a:firstRow>
      <a:tcTxStyle b="on" i="off">
        <a:fontRef idx="major">
          <a:srgbClr val="000000"/>
        </a:fontRef>
        <a:srgbClr val="000000"/>
      </a:tcTxStyle>
      <a:tcStyle>
        <a:tcBdr>
          <a:left>
            <a:ln w="12700" cap="flat">
              <a:solidFill>
                <a:schemeClr val="accent5"/>
              </a:solidFill>
              <a:prstDash val="solid"/>
              <a:round/>
            </a:ln>
          </a:left>
          <a:right>
            <a:ln w="12700" cap="flat">
              <a:solidFill>
                <a:schemeClr val="accent5"/>
              </a:solidFill>
              <a:prstDash val="solid"/>
              <a:round/>
            </a:ln>
          </a:right>
          <a:top>
            <a:ln w="12700" cap="flat">
              <a:solidFill>
                <a:schemeClr val="accent5"/>
              </a:solidFill>
              <a:prstDash val="solid"/>
              <a:round/>
            </a:ln>
          </a:top>
          <a:bottom>
            <a:ln w="12700" cap="flat">
              <a:solidFill>
                <a:schemeClr val="accent5"/>
              </a:solidFill>
              <a:prstDash val="solid"/>
              <a:round/>
            </a:ln>
          </a:bottom>
          <a:insideH>
            <a:ln w="12700" cap="flat">
              <a:solidFill>
                <a:schemeClr val="accent5"/>
              </a:solidFill>
              <a:prstDash val="solid"/>
              <a:round/>
            </a:ln>
          </a:insideH>
          <a:insideV>
            <a:ln w="12700" cap="flat">
              <a:solidFill>
                <a:schemeClr val="accent5"/>
              </a:solidFill>
              <a:prstDash val="solid"/>
              <a:round/>
            </a:ln>
          </a:insideV>
        </a:tcBdr>
        <a:fill>
          <a:solidFill>
            <a:srgbClr val="E8EBF5"/>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Rectangle 3"/>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sp>
        <p:nvSpPr>
          <p:cNvPr id="113" name="TextBox 1"/>
          <p:cNvSpPr txBox="1"/>
          <p:nvPr/>
        </p:nvSpPr>
        <p:spPr>
          <a:xfrm>
            <a:off x="921603" y="851989"/>
            <a:ext cx="12097214" cy="301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GOOGLE ANALYTICS</a:t>
            </a:r>
          </a:p>
        </p:txBody>
      </p:sp>
      <p:sp>
        <p:nvSpPr>
          <p:cNvPr id="114" name="Oval 8"/>
          <p:cNvSpPr/>
          <p:nvPr/>
        </p:nvSpPr>
        <p:spPr>
          <a:xfrm>
            <a:off x="286602" y="466818"/>
            <a:ext cx="764278" cy="764277"/>
          </a:xfrm>
          <a:prstGeom prst="ellipse">
            <a:avLst/>
          </a:prstGeom>
          <a:solidFill>
            <a:srgbClr val="981F32"/>
          </a:solidFill>
          <a:ln w="12700">
            <a:miter lim="400000"/>
          </a:ln>
        </p:spPr>
        <p:txBody>
          <a:bodyPr lIns="45719" rIns="45719" anchor="ctr"/>
          <a:lstStyle/>
          <a:p>
            <a:pPr algn="ctr">
              <a:defRPr>
                <a:solidFill>
                  <a:srgbClr val="FFFFFF"/>
                </a:solidFill>
              </a:defRPr>
            </a:pPr>
          </a:p>
        </p:txBody>
      </p:sp>
      <p:sp>
        <p:nvSpPr>
          <p:cNvPr id="115" name="TextBox 11"/>
          <p:cNvSpPr txBox="1"/>
          <p:nvPr/>
        </p:nvSpPr>
        <p:spPr>
          <a:xfrm>
            <a:off x="286602" y="5889838"/>
            <a:ext cx="4058361"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solidFill>
                  <a:srgbClr val="FFFFFF"/>
                </a:solidFill>
                <a:latin typeface="Franklin Gothic Medium Cond"/>
                <a:ea typeface="Franklin Gothic Medium Cond"/>
                <a:cs typeface="Franklin Gothic Medium Cond"/>
                <a:sym typeface="Franklin Gothic Medium Cond"/>
              </a:defRPr>
            </a:pPr>
            <a:r>
              <a:t>CHELSEA NEWMAN, MS</a:t>
            </a:r>
          </a:p>
          <a:p>
            <a:pPr>
              <a:defRPr b="1">
                <a:solidFill>
                  <a:srgbClr val="FFFFFF"/>
                </a:solidFill>
                <a:latin typeface="Franklin Gothic Medium Cond"/>
                <a:ea typeface="Franklin Gothic Medium Cond"/>
                <a:cs typeface="Franklin Gothic Medium Cond"/>
                <a:sym typeface="Franklin Gothic Medium Cond"/>
              </a:defRPr>
            </a:pPr>
            <a:r>
              <a:t>Clinical Assistant Professor</a:t>
            </a:r>
          </a:p>
          <a:p>
            <a:pPr>
              <a:defRPr b="1">
                <a:solidFill>
                  <a:srgbClr val="FFFFFF"/>
                </a:solidFill>
                <a:latin typeface="Franklin Gothic Medium Cond"/>
                <a:ea typeface="Franklin Gothic Medium Cond"/>
                <a:cs typeface="Franklin Gothic Medium Cond"/>
                <a:sym typeface="Franklin Gothic Medium Cond"/>
              </a:defRPr>
            </a:pPr>
            <a:r>
              <a:t>(PPT by Rebecca Cooney)</a:t>
            </a:r>
          </a:p>
        </p:txBody>
      </p:sp>
      <p:sp>
        <p:nvSpPr>
          <p:cNvPr id="116" name="TextBox 2"/>
          <p:cNvSpPr txBox="1"/>
          <p:nvPr/>
        </p:nvSpPr>
        <p:spPr>
          <a:xfrm>
            <a:off x="382138" y="3659832"/>
            <a:ext cx="8529850" cy="95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FFFFFF"/>
                </a:solidFill>
                <a:latin typeface="Franklin Gothic Medium Cond"/>
                <a:ea typeface="Franklin Gothic Medium Cond"/>
                <a:cs typeface="Franklin Gothic Medium Cond"/>
                <a:sym typeface="Franklin Gothic Medium Cond"/>
              </a:defRPr>
            </a:lvl1pPr>
          </a:lstStyle>
          <a:p>
            <a:pPr/>
            <a:r>
              <a:t>Search Engine Optimization &amp; Search Engine Marketing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TextBox 2"/>
          <p:cNvSpPr txBox="1"/>
          <p:nvPr/>
        </p:nvSpPr>
        <p:spPr>
          <a:xfrm>
            <a:off x="1214651" y="1336372"/>
            <a:ext cx="6100550"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What is Google Analytics?</a:t>
            </a:r>
          </a:p>
        </p:txBody>
      </p:sp>
      <p:pic>
        <p:nvPicPr>
          <p:cNvPr id="119" name="Picture 4" descr="Picture 4"/>
          <p:cNvPicPr>
            <a:picLocks noChangeAspect="1"/>
          </p:cNvPicPr>
          <p:nvPr/>
        </p:nvPicPr>
        <p:blipFill>
          <a:blip r:embed="rId2">
            <a:extLst/>
          </a:blip>
          <a:stretch>
            <a:fillRect/>
          </a:stretch>
        </p:blipFill>
        <p:spPr>
          <a:xfrm>
            <a:off x="8466162" y="2576521"/>
            <a:ext cx="1781958" cy="2020006"/>
          </a:xfrm>
          <a:prstGeom prst="rect">
            <a:avLst/>
          </a:prstGeom>
          <a:ln w="12700">
            <a:miter lim="400000"/>
          </a:ln>
        </p:spPr>
      </p:pic>
      <p:sp>
        <p:nvSpPr>
          <p:cNvPr id="120" name="TextBox 5"/>
          <p:cNvSpPr txBox="1"/>
          <p:nvPr/>
        </p:nvSpPr>
        <p:spPr>
          <a:xfrm>
            <a:off x="1103193" y="2044258"/>
            <a:ext cx="6867098" cy="407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marL="1066772" indent="-457189">
              <a:spcBef>
                <a:spcPts val="800"/>
              </a:spcBef>
              <a:buSzPct val="100000"/>
              <a:buFont typeface="Arial"/>
              <a:buChar char="•"/>
              <a:defRPr sz="2400">
                <a:latin typeface="Calibri Light"/>
                <a:ea typeface="Calibri Light"/>
                <a:cs typeface="Calibri Light"/>
                <a:sym typeface="Calibri Light"/>
              </a:defRPr>
            </a:pPr>
            <a:r>
              <a:t>Identifies a website’s target audience members for users,</a:t>
            </a:r>
          </a:p>
          <a:p>
            <a:pPr lvl="1" marL="1066772" indent="-457189">
              <a:spcBef>
                <a:spcPts val="800"/>
              </a:spcBef>
              <a:buSzPct val="100000"/>
              <a:buFont typeface="Arial"/>
              <a:buChar char="•"/>
              <a:defRPr sz="2400">
                <a:latin typeface="Calibri Light"/>
                <a:ea typeface="Calibri Light"/>
                <a:cs typeface="Calibri Light"/>
                <a:sym typeface="Calibri Light"/>
              </a:defRPr>
            </a:pPr>
            <a:r>
              <a:t>Articulates what “success” means to a site’s visitor,</a:t>
            </a:r>
          </a:p>
          <a:p>
            <a:pPr lvl="1" marL="1066772" indent="-457189">
              <a:spcBef>
                <a:spcPts val="800"/>
              </a:spcBef>
              <a:buSzPct val="100000"/>
              <a:buFont typeface="Arial"/>
              <a:buChar char="•"/>
              <a:defRPr sz="2400">
                <a:latin typeface="Calibri Light"/>
                <a:ea typeface="Calibri Light"/>
                <a:cs typeface="Calibri Light"/>
                <a:sym typeface="Calibri Light"/>
              </a:defRPr>
            </a:pPr>
            <a:r>
              <a:t>Tells a story about user behavior (why they are there)</a:t>
            </a:r>
          </a:p>
          <a:p>
            <a:pPr lvl="1" marL="1066772" indent="-457189">
              <a:spcBef>
                <a:spcPts val="800"/>
              </a:spcBef>
              <a:buSzPct val="100000"/>
              <a:buFont typeface="Arial"/>
              <a:buChar char="•"/>
              <a:defRPr sz="2400">
                <a:latin typeface="Calibri Light"/>
                <a:ea typeface="Calibri Light"/>
                <a:cs typeface="Calibri Light"/>
                <a:sym typeface="Calibri Light"/>
              </a:defRPr>
            </a:pPr>
            <a:r>
              <a:t>Identifies information about a website that metrics can’t reveal – and the types of tools companies can use to fill in the gaps.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2" name="TextBox 1"/>
          <p:cNvSpPr txBox="1"/>
          <p:nvPr/>
        </p:nvSpPr>
        <p:spPr>
          <a:xfrm>
            <a:off x="232011" y="247837"/>
            <a:ext cx="6100550" cy="6883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What does it measure?</a:t>
            </a:r>
          </a:p>
        </p:txBody>
      </p:sp>
      <p:graphicFrame>
        <p:nvGraphicFramePr>
          <p:cNvPr id="123" name="Table 2"/>
          <p:cNvGraphicFramePr/>
          <p:nvPr/>
        </p:nvGraphicFramePr>
        <p:xfrm>
          <a:off x="232012" y="1132763"/>
          <a:ext cx="11586950" cy="5494578"/>
        </p:xfrm>
        <a:graphic xmlns:a="http://schemas.openxmlformats.org/drawingml/2006/main">
          <a:graphicData uri="http://schemas.openxmlformats.org/drawingml/2006/table">
            <a:tbl>
              <a:tblPr firstCol="1" firstRow="1" lastCol="0" lastRow="0" bandCol="0" bandRow="1" rtl="0">
                <a:tableStyleId>{4C3C2611-4C71-4FC5-86AE-919BDF0F9419}</a:tableStyleId>
              </a:tblPr>
              <a:tblGrid>
                <a:gridCol w="2896452"/>
                <a:gridCol w="2897593"/>
                <a:gridCol w="2896452"/>
                <a:gridCol w="2896452"/>
              </a:tblGrid>
              <a:tr h="641446">
                <a:tc>
                  <a:txBody>
                    <a:bodyPr/>
                    <a:lstStyle/>
                    <a:p>
                      <a:pPr algn="ctr">
                        <a:spcBef>
                          <a:spcPts val="600"/>
                        </a:spcBef>
                        <a:defRPr b="0" sz="1800"/>
                      </a:pPr>
                      <a:r>
                        <a:rPr b="1" sz="2000"/>
                        <a:t>AUDIENCE</a:t>
                      </a:r>
                    </a:p>
                  </a:txBody>
                  <a:tcPr marL="0" marR="0" marT="0" marB="0" anchor="ctr" anchorCtr="0" horzOverflow="overflow"/>
                </a:tc>
                <a:tc>
                  <a:txBody>
                    <a:bodyPr/>
                    <a:lstStyle/>
                    <a:p>
                      <a:pPr algn="ctr">
                        <a:spcBef>
                          <a:spcPts val="600"/>
                        </a:spcBef>
                        <a:defRPr b="0" sz="1800"/>
                      </a:pPr>
                      <a:r>
                        <a:rPr b="1" sz="2000"/>
                        <a:t>ACQUISITION</a:t>
                      </a:r>
                    </a:p>
                  </a:txBody>
                  <a:tcPr marL="0" marR="0" marT="0" marB="0" anchor="ctr" anchorCtr="0" horzOverflow="overflow"/>
                </a:tc>
                <a:tc>
                  <a:txBody>
                    <a:bodyPr/>
                    <a:lstStyle/>
                    <a:p>
                      <a:pPr algn="ctr">
                        <a:spcBef>
                          <a:spcPts val="600"/>
                        </a:spcBef>
                        <a:defRPr b="0" sz="1800"/>
                      </a:pPr>
                      <a:r>
                        <a:rPr b="1" sz="2000"/>
                        <a:t>BEHAVIOR</a:t>
                      </a:r>
                    </a:p>
                  </a:txBody>
                  <a:tcPr marL="0" marR="0" marT="0" marB="0" anchor="ctr" anchorCtr="0" horzOverflow="overflow"/>
                </a:tc>
                <a:tc>
                  <a:txBody>
                    <a:bodyPr/>
                    <a:lstStyle/>
                    <a:p>
                      <a:pPr algn="ctr">
                        <a:spcBef>
                          <a:spcPts val="600"/>
                        </a:spcBef>
                        <a:defRPr b="0" sz="1800"/>
                      </a:pPr>
                      <a:r>
                        <a:rPr b="1" sz="2000"/>
                        <a:t>CONVERSIONS</a:t>
                      </a:r>
                    </a:p>
                  </a:txBody>
                  <a:tcPr marL="0" marR="0" marT="0" marB="0" anchor="ctr" anchorCtr="0" horzOverflow="overflow"/>
                </a:tc>
              </a:tr>
              <a:tr h="1269242">
                <a:tc>
                  <a:txBody>
                    <a:bodyPr/>
                    <a:lstStyle/>
                    <a:p>
                      <a:pPr indent="112712" algn="ctr">
                        <a:spcBef>
                          <a:spcPts val="600"/>
                        </a:spcBef>
                        <a:defRPr b="0" sz="1400"/>
                      </a:pPr>
                      <a:r>
                        <a:t>Visitor info including demographics, location, language, behavior, technology used, mobile use</a:t>
                      </a:r>
                    </a:p>
                  </a:txBody>
                  <a:tcPr marL="0" marR="0" marT="0" marB="0" anchor="t" anchorCtr="0" horzOverflow="overflow">
                    <a:noFill/>
                  </a:tcPr>
                </a:tc>
                <a:tc>
                  <a:txBody>
                    <a:bodyPr/>
                    <a:lstStyle/>
                    <a:p>
                      <a:pPr indent="112712" algn="ctr">
                        <a:spcBef>
                          <a:spcPts val="600"/>
                        </a:spcBef>
                        <a:tabLst>
                          <a:tab pos="152400" algn="l"/>
                        </a:tabLst>
                        <a:defRPr sz="1400"/>
                      </a:pPr>
                      <a:r>
                        <a:t>What drove visitors to the site? – channels, source, medium, social channels, paid ads, organic search results</a:t>
                      </a:r>
                    </a:p>
                  </a:txBody>
                  <a:tcPr marL="0" marR="0" marT="0" marB="0" anchor="t" anchorCtr="0" horzOverflow="overflow">
                    <a:noFill/>
                  </a:tcPr>
                </a:tc>
                <a:tc>
                  <a:txBody>
                    <a:bodyPr/>
                    <a:lstStyle/>
                    <a:p>
                      <a:pPr algn="ctr">
                        <a:spcBef>
                          <a:spcPts val="600"/>
                        </a:spcBef>
                        <a:tabLst>
                          <a:tab pos="152400" algn="l"/>
                        </a:tabLst>
                        <a:defRPr sz="1800"/>
                      </a:pPr>
                      <a:r>
                        <a:rPr sz="1400"/>
                        <a:t>Information about activities on select pages – top entry vs. exit pages, top pages viewed, length of time spent on pages, search results within pages</a:t>
                      </a:r>
                    </a:p>
                  </a:txBody>
                  <a:tcPr marL="0" marR="0" marT="0" marB="0" anchor="t" anchorCtr="0" horzOverflow="overflow">
                    <a:noFill/>
                  </a:tcPr>
                </a:tc>
                <a:tc>
                  <a:txBody>
                    <a:bodyPr/>
                    <a:lstStyle/>
                    <a:p>
                      <a:pPr algn="ctr">
                        <a:spcBef>
                          <a:spcPts val="600"/>
                        </a:spcBef>
                        <a:defRPr sz="1800"/>
                      </a:pPr>
                      <a:r>
                        <a:rPr sz="1400"/>
                        <a:t>Reports goal performance, path users took while on the site (pages visited, links click on, etc.), conversions by audience type and location, landing pages report, etc.</a:t>
                      </a:r>
                    </a:p>
                  </a:txBody>
                  <a:tcPr marL="0" marR="0" marT="0" marB="0" anchor="t" anchorCtr="0" horzOverflow="overflow">
                    <a:noFill/>
                  </a:tcPr>
                </a:tc>
              </a:tr>
              <a:tr h="3583889">
                <a:tc>
                  <a:txBody>
                    <a:bodyPr/>
                    <a:lstStyle/>
                    <a:p>
                      <a:pPr marL="342900" indent="-230188" algn="l">
                        <a:spcBef>
                          <a:spcPts val="600"/>
                        </a:spcBef>
                        <a:buSzPct val="100000"/>
                        <a:buFont typeface="Arial"/>
                        <a:buChar char="•"/>
                        <a:defRPr b="0" sz="1800">
                          <a:latin typeface="Calibri Light"/>
                          <a:ea typeface="Calibri Light"/>
                          <a:cs typeface="Calibri Light"/>
                          <a:sym typeface="Calibri Light"/>
                        </a:defRPr>
                      </a:pPr>
                      <a:r>
                        <a:t>Who came to the site?</a:t>
                      </a:r>
                    </a:p>
                    <a:p>
                      <a:pPr marL="342900" indent="-230188" algn="l">
                        <a:spcBef>
                          <a:spcPts val="600"/>
                        </a:spcBef>
                        <a:buSzPct val="100000"/>
                        <a:buFont typeface="Arial"/>
                        <a:buChar char="•"/>
                        <a:defRPr b="0" sz="1800">
                          <a:latin typeface="Calibri Light"/>
                          <a:ea typeface="Calibri Light"/>
                          <a:cs typeface="Calibri Light"/>
                          <a:sym typeface="Calibri Light"/>
                        </a:defRPr>
                      </a:pPr>
                      <a:r>
                        <a:t>What did they look at?</a:t>
                      </a:r>
                    </a:p>
                    <a:p>
                      <a:pPr marL="342900" indent="-230188" algn="l">
                        <a:spcBef>
                          <a:spcPts val="600"/>
                        </a:spcBef>
                        <a:buSzPct val="100000"/>
                        <a:buFont typeface="Arial"/>
                        <a:buChar char="•"/>
                        <a:defRPr b="0" sz="1800">
                          <a:latin typeface="Calibri Light"/>
                          <a:ea typeface="Calibri Light"/>
                          <a:cs typeface="Calibri Light"/>
                          <a:sym typeface="Calibri Light"/>
                        </a:defRPr>
                      </a:pPr>
                      <a:r>
                        <a:t>Did they convert?</a:t>
                      </a:r>
                    </a:p>
                    <a:p>
                      <a:pPr marL="342900" indent="-230188" algn="l">
                        <a:spcBef>
                          <a:spcPts val="600"/>
                        </a:spcBef>
                        <a:buSzPct val="100000"/>
                        <a:buFont typeface="Arial"/>
                        <a:buChar char="•"/>
                        <a:defRPr b="0" sz="1800">
                          <a:latin typeface="Calibri Light"/>
                          <a:ea typeface="Calibri Light"/>
                          <a:cs typeface="Calibri Light"/>
                          <a:sym typeface="Calibri Light"/>
                        </a:defRPr>
                      </a:pPr>
                      <a:r>
                        <a:t>What browser did they use?</a:t>
                      </a:r>
                    </a:p>
                    <a:p>
                      <a:pPr marL="342900" indent="-230188" algn="l">
                        <a:spcBef>
                          <a:spcPts val="600"/>
                        </a:spcBef>
                        <a:buSzPct val="100000"/>
                        <a:buFont typeface="Arial"/>
                        <a:buChar char="•"/>
                        <a:defRPr b="0" sz="1800">
                          <a:latin typeface="Calibri Light"/>
                          <a:ea typeface="Calibri Light"/>
                          <a:cs typeface="Calibri Light"/>
                          <a:sym typeface="Calibri Light"/>
                        </a:defRPr>
                      </a:pPr>
                      <a:r>
                        <a:t>Did they use a desktop or mobile device?</a:t>
                      </a:r>
                    </a:p>
                    <a:p>
                      <a:pPr marL="342900" indent="-230188" algn="l">
                        <a:spcBef>
                          <a:spcPts val="600"/>
                        </a:spcBef>
                        <a:buSzPct val="100000"/>
                        <a:buFont typeface="Arial"/>
                        <a:buChar char="•"/>
                        <a:defRPr b="0" sz="1800">
                          <a:latin typeface="Calibri Light"/>
                          <a:ea typeface="Calibri Light"/>
                          <a:cs typeface="Calibri Light"/>
                          <a:sym typeface="Calibri Light"/>
                        </a:defRPr>
                      </a:pPr>
                      <a:r>
                        <a:t>What path did visitors follow with each click?</a:t>
                      </a:r>
                    </a:p>
                  </a:txBody>
                  <a:tcPr marL="0" marR="0" marT="0" marB="0" anchor="t" anchorCtr="0" horzOverflow="overflow">
                    <a:noFill/>
                  </a:tcPr>
                </a:tc>
                <a:tc>
                  <a:txBody>
                    <a:bodyPr/>
                    <a:lstStyle/>
                    <a:p>
                      <a:pPr marL="342900" indent="-230188" algn="l">
                        <a:spcBef>
                          <a:spcPts val="600"/>
                        </a:spcBef>
                        <a:buSzPct val="100000"/>
                        <a:buFont typeface="Arial"/>
                        <a:buChar char="•"/>
                        <a:tabLst>
                          <a:tab pos="152400" algn="l"/>
                        </a:tabLst>
                        <a:defRPr sz="1800">
                          <a:latin typeface="Calibri Light"/>
                          <a:ea typeface="Calibri Light"/>
                          <a:cs typeface="Calibri Light"/>
                          <a:sym typeface="Calibri Light"/>
                        </a:defRPr>
                      </a:pPr>
                      <a:r>
                        <a:t>How did they get to the site?</a:t>
                      </a:r>
                    </a:p>
                    <a:p>
                      <a:pPr marL="342900" indent="-230188" algn="l">
                        <a:spcBef>
                          <a:spcPts val="600"/>
                        </a:spcBef>
                        <a:buSzPct val="100000"/>
                        <a:buFont typeface="Arial"/>
                        <a:buChar char="•"/>
                        <a:tabLst>
                          <a:tab pos="152400" algn="l"/>
                        </a:tabLst>
                        <a:defRPr sz="1800">
                          <a:latin typeface="Calibri Light"/>
                          <a:ea typeface="Calibri Light"/>
                          <a:cs typeface="Calibri Light"/>
                          <a:sym typeface="Calibri Light"/>
                        </a:defRPr>
                      </a:pPr>
                      <a:r>
                        <a:t>What campaigns are generating traffic?</a:t>
                      </a:r>
                    </a:p>
                    <a:p>
                      <a:pPr marL="342900" indent="-230188" algn="l">
                        <a:spcBef>
                          <a:spcPts val="600"/>
                        </a:spcBef>
                        <a:buSzPct val="100000"/>
                        <a:buFont typeface="Arial"/>
                        <a:buChar char="•"/>
                        <a:tabLst>
                          <a:tab pos="152400" algn="l"/>
                        </a:tabLst>
                        <a:defRPr sz="1800">
                          <a:latin typeface="Calibri Light"/>
                          <a:ea typeface="Calibri Light"/>
                          <a:cs typeface="Calibri Light"/>
                          <a:sym typeface="Calibri Light"/>
                        </a:defRPr>
                      </a:pPr>
                      <a:r>
                        <a:t>What key words did they use in organic and paid searches?</a:t>
                      </a:r>
                    </a:p>
                    <a:p>
                      <a:pPr marL="342900" indent="-230188" algn="l">
                        <a:spcBef>
                          <a:spcPts val="600"/>
                        </a:spcBef>
                        <a:buSzPct val="100000"/>
                        <a:buFont typeface="Arial"/>
                        <a:buChar char="•"/>
                        <a:tabLst>
                          <a:tab pos="152400" algn="l"/>
                        </a:tabLst>
                        <a:defRPr sz="1800">
                          <a:latin typeface="Calibri Light"/>
                          <a:ea typeface="Calibri Light"/>
                          <a:cs typeface="Calibri Light"/>
                          <a:sym typeface="Calibri Light"/>
                        </a:defRPr>
                      </a:pPr>
                      <a:r>
                        <a:t>How are my Adwords performing</a:t>
                      </a:r>
                    </a:p>
                    <a:p>
                      <a:pPr marL="342900" indent="-230188" algn="l">
                        <a:spcBef>
                          <a:spcPts val="600"/>
                        </a:spcBef>
                        <a:buSzPct val="100000"/>
                        <a:buFont typeface="Arial"/>
                        <a:buChar char="•"/>
                        <a:tabLst>
                          <a:tab pos="152400" algn="l"/>
                        </a:tabLst>
                        <a:defRPr sz="1800">
                          <a:latin typeface="Calibri Light"/>
                          <a:ea typeface="Calibri Light"/>
                          <a:cs typeface="Calibri Light"/>
                          <a:sym typeface="Calibri Light"/>
                        </a:defRPr>
                      </a:pPr>
                      <a:r>
                        <a:t>How is social media driving traffic?</a:t>
                      </a:r>
                    </a:p>
                  </a:txBody>
                  <a:tcPr marL="0" marR="0" marT="0" marB="0" anchor="t" anchorCtr="0" horzOverflow="overflow">
                    <a:noFill/>
                  </a:tcPr>
                </a:tc>
                <a:tc>
                  <a:txBody>
                    <a:bodyPr/>
                    <a:lstStyle/>
                    <a:p>
                      <a:pPr marL="342900" indent="-169862" algn="l">
                        <a:spcBef>
                          <a:spcPts val="600"/>
                        </a:spcBef>
                        <a:buSzPct val="100000"/>
                        <a:buFont typeface="Arial"/>
                        <a:buChar char="•"/>
                        <a:tabLst>
                          <a:tab pos="152400" algn="l"/>
                        </a:tabLst>
                        <a:defRPr sz="1800">
                          <a:latin typeface="Calibri Light"/>
                          <a:ea typeface="Calibri Light"/>
                          <a:cs typeface="Calibri Light"/>
                          <a:sym typeface="Calibri Light"/>
                        </a:defRPr>
                      </a:pPr>
                      <a:r>
                        <a:t>What pages were visited?</a:t>
                      </a:r>
                    </a:p>
                    <a:p>
                      <a:pPr marL="342900" indent="-169862" algn="l">
                        <a:spcBef>
                          <a:spcPts val="600"/>
                        </a:spcBef>
                        <a:buSzPct val="100000"/>
                        <a:buFont typeface="Arial"/>
                        <a:buChar char="•"/>
                        <a:tabLst>
                          <a:tab pos="152400" algn="l"/>
                        </a:tabLst>
                        <a:defRPr sz="1800">
                          <a:latin typeface="Calibri Light"/>
                          <a:ea typeface="Calibri Light"/>
                          <a:cs typeface="Calibri Light"/>
                          <a:sym typeface="Calibri Light"/>
                        </a:defRPr>
                      </a:pPr>
                      <a:r>
                        <a:t>What were the top landing pages?</a:t>
                      </a:r>
                    </a:p>
                    <a:p>
                      <a:pPr marL="342900" indent="-169862" algn="l">
                        <a:spcBef>
                          <a:spcPts val="600"/>
                        </a:spcBef>
                        <a:buSzPct val="100000"/>
                        <a:buFont typeface="Arial"/>
                        <a:buChar char="•"/>
                        <a:tabLst>
                          <a:tab pos="152400" algn="l"/>
                        </a:tabLst>
                        <a:defRPr sz="1800">
                          <a:latin typeface="Calibri Light"/>
                          <a:ea typeface="Calibri Light"/>
                          <a:cs typeface="Calibri Light"/>
                          <a:sym typeface="Calibri Light"/>
                        </a:defRPr>
                      </a:pPr>
                      <a:r>
                        <a:t>What key words were searched?</a:t>
                      </a:r>
                    </a:p>
                    <a:p>
                      <a:pPr marL="342900" indent="-169862" algn="l">
                        <a:spcBef>
                          <a:spcPts val="600"/>
                        </a:spcBef>
                        <a:buSzPct val="100000"/>
                        <a:buFont typeface="Arial"/>
                        <a:buChar char="•"/>
                        <a:tabLst>
                          <a:tab pos="152400" algn="l"/>
                        </a:tabLst>
                        <a:defRPr sz="1800">
                          <a:latin typeface="Calibri Light"/>
                          <a:ea typeface="Calibri Light"/>
                          <a:cs typeface="Calibri Light"/>
                          <a:sym typeface="Calibri Light"/>
                        </a:defRPr>
                      </a:pPr>
                      <a:r>
                        <a:t>Where did users come into the site vs. exit?</a:t>
                      </a:r>
                    </a:p>
                    <a:p>
                      <a:pPr marL="342900" indent="-169862" algn="l">
                        <a:spcBef>
                          <a:spcPts val="600"/>
                        </a:spcBef>
                        <a:buSzPct val="100000"/>
                        <a:buFont typeface="Arial"/>
                        <a:buChar char="•"/>
                        <a:tabLst>
                          <a:tab pos="152400" algn="l"/>
                        </a:tabLst>
                        <a:defRPr sz="1800">
                          <a:latin typeface="Calibri Light"/>
                          <a:ea typeface="Calibri Light"/>
                          <a:cs typeface="Calibri Light"/>
                          <a:sym typeface="Calibri Light"/>
                        </a:defRPr>
                      </a:pPr>
                      <a:r>
                        <a:t>How long did visitors stay on the site vs. individual pages?</a:t>
                      </a:r>
                    </a:p>
                  </a:txBody>
                  <a:tcPr marL="0" marR="0" marT="0" marB="0" anchor="t" anchorCtr="0" horzOverflow="overflow">
                    <a:noFill/>
                  </a:tcPr>
                </a:tc>
                <a:tc>
                  <a:txBody>
                    <a:bodyPr/>
                    <a:lstStyle/>
                    <a:p>
                      <a:pPr marL="342900" indent="-169862" algn="l">
                        <a:spcBef>
                          <a:spcPts val="600"/>
                        </a:spcBef>
                        <a:buSzPct val="100000"/>
                        <a:buFont typeface="Arial"/>
                        <a:buChar char="•"/>
                        <a:tabLst>
                          <a:tab pos="152400" algn="l"/>
                        </a:tabLst>
                        <a:defRPr sz="1800">
                          <a:latin typeface="Calibri Light"/>
                          <a:ea typeface="Calibri Light"/>
                          <a:cs typeface="Calibri Light"/>
                          <a:sym typeface="Calibri Light"/>
                        </a:defRPr>
                      </a:pPr>
                      <a:r>
                        <a:t>Goals measure how well your site fulfills objectives. </a:t>
                      </a:r>
                    </a:p>
                    <a:p>
                      <a:pPr marL="342900" indent="-169862" algn="l">
                        <a:spcBef>
                          <a:spcPts val="600"/>
                        </a:spcBef>
                        <a:buSzPct val="100000"/>
                        <a:buFont typeface="Arial"/>
                        <a:buChar char="•"/>
                        <a:tabLst>
                          <a:tab pos="152400" algn="l"/>
                        </a:tabLst>
                        <a:defRPr sz="1800">
                          <a:latin typeface="Calibri Light"/>
                          <a:ea typeface="Calibri Light"/>
                          <a:cs typeface="Calibri Light"/>
                          <a:sym typeface="Calibri Light"/>
                        </a:defRPr>
                      </a:pPr>
                      <a:r>
                        <a:t>Here individual goals are set up for specific actions like visits to at thanks for registering! page, a download completed screen, minimum visit duration, or a specific purchase amount.</a:t>
                      </a:r>
                    </a:p>
                  </a:txBody>
                  <a:tcPr marL="0" marR="0" marT="0" marB="0" anchor="t" anchorCtr="0" horzOverflow="overflow">
                    <a:noFill/>
                  </a:tcPr>
                </a:tc>
              </a:tr>
            </a:tbl>
          </a:graphicData>
        </a:graphic>
      </p:graphicFrame>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5" name="Title 1"/>
          <p:cNvSpPr txBox="1"/>
          <p:nvPr>
            <p:ph type="title"/>
          </p:nvPr>
        </p:nvSpPr>
        <p:spPr>
          <a:xfrm>
            <a:off x="304800" y="685800"/>
            <a:ext cx="11785600" cy="914400"/>
          </a:xfrm>
          <a:prstGeom prst="rect">
            <a:avLst/>
          </a:prstGeom>
        </p:spPr>
        <p:txBody>
          <a:bodyPr/>
          <a:lstStyle>
            <a:lvl1pPr>
              <a:defRPr b="1" sz="4000">
                <a:latin typeface="+mj-lt"/>
                <a:ea typeface="+mj-ea"/>
                <a:cs typeface="+mj-cs"/>
                <a:sym typeface="Calibri"/>
              </a:defRPr>
            </a:lvl1pPr>
          </a:lstStyle>
          <a:p>
            <a:pPr/>
            <a:r>
              <a:t>Role of the practitioner</a:t>
            </a:r>
          </a:p>
        </p:txBody>
      </p:sp>
      <p:sp>
        <p:nvSpPr>
          <p:cNvPr id="126" name="TextBox 4"/>
          <p:cNvSpPr txBox="1"/>
          <p:nvPr/>
        </p:nvSpPr>
        <p:spPr>
          <a:xfrm>
            <a:off x="812800" y="1746942"/>
            <a:ext cx="5384800" cy="282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200"/>
              </a:spcBef>
              <a:defRPr b="1" sz="2000"/>
            </a:pPr>
            <a:r>
              <a:t>Big picture, our role is to…</a:t>
            </a:r>
          </a:p>
          <a:p>
            <a:pPr marL="457189" indent="-306909">
              <a:spcBef>
                <a:spcPts val="1200"/>
              </a:spcBef>
              <a:buSzPct val="100000"/>
              <a:buFont typeface="Arial"/>
              <a:buChar char="•"/>
              <a:defRPr sz="2000">
                <a:latin typeface="Calibri Light"/>
                <a:ea typeface="Calibri Light"/>
                <a:cs typeface="Calibri Light"/>
                <a:sym typeface="Calibri Light"/>
              </a:defRPr>
            </a:pPr>
            <a:r>
              <a:t>Understand what is important </a:t>
            </a:r>
            <a:br/>
            <a:r>
              <a:t>[and what isn’t]</a:t>
            </a:r>
          </a:p>
          <a:p>
            <a:pPr marL="457189" indent="-306909">
              <a:spcBef>
                <a:spcPts val="1200"/>
              </a:spcBef>
              <a:buSzPct val="100000"/>
              <a:buFont typeface="Arial"/>
              <a:buChar char="•"/>
              <a:defRPr sz="2000">
                <a:latin typeface="Calibri Light"/>
                <a:ea typeface="Calibri Light"/>
                <a:cs typeface="Calibri Light"/>
                <a:sym typeface="Calibri Light"/>
              </a:defRPr>
            </a:pPr>
            <a:r>
              <a:t>Put data in context</a:t>
            </a:r>
          </a:p>
          <a:p>
            <a:pPr marL="457189" indent="-306909">
              <a:spcBef>
                <a:spcPts val="1200"/>
              </a:spcBef>
              <a:buSzPct val="100000"/>
              <a:buFont typeface="Arial"/>
              <a:buChar char="•"/>
              <a:defRPr sz="2000">
                <a:latin typeface="Calibri Light"/>
                <a:ea typeface="Calibri Light"/>
                <a:cs typeface="Calibri Light"/>
                <a:sym typeface="Calibri Light"/>
              </a:defRPr>
            </a:pPr>
            <a:r>
              <a:t>Segment and analyze data</a:t>
            </a:r>
          </a:p>
          <a:p>
            <a:pPr marL="457189" indent="-306909">
              <a:spcBef>
                <a:spcPts val="1200"/>
              </a:spcBef>
              <a:buSzPct val="100000"/>
              <a:buFont typeface="Arial"/>
              <a:buChar char="•"/>
              <a:defRPr sz="2000">
                <a:latin typeface="Calibri Light"/>
                <a:ea typeface="Calibri Light"/>
                <a:cs typeface="Calibri Light"/>
                <a:sym typeface="Calibri Light"/>
              </a:defRPr>
            </a:pPr>
            <a:r>
              <a:t>Find actionable insights </a:t>
            </a:r>
            <a:br/>
            <a:r>
              <a:t>[what is happening in the data]</a:t>
            </a:r>
          </a:p>
        </p:txBody>
      </p:sp>
      <p:sp>
        <p:nvSpPr>
          <p:cNvPr id="127" name="TextBox 6"/>
          <p:cNvSpPr txBox="1"/>
          <p:nvPr/>
        </p:nvSpPr>
        <p:spPr>
          <a:xfrm>
            <a:off x="5791200" y="1719674"/>
            <a:ext cx="5791200" cy="4193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200"/>
              </a:spcBef>
              <a:defRPr b="1" sz="2000"/>
            </a:pPr>
            <a:r>
              <a:t>We define and create…</a:t>
            </a:r>
          </a:p>
          <a:p>
            <a:pPr marL="457189" indent="-226477">
              <a:spcBef>
                <a:spcPts val="1200"/>
              </a:spcBef>
              <a:buSzPct val="100000"/>
              <a:buFont typeface="Arial"/>
              <a:buChar char="•"/>
              <a:defRPr sz="2000">
                <a:latin typeface="Calibri Light"/>
                <a:ea typeface="Calibri Light"/>
                <a:cs typeface="Calibri Light"/>
                <a:sym typeface="Calibri Light"/>
              </a:defRPr>
            </a:pPr>
            <a:r>
              <a:t>KPI’s [key performance indicators] – OR – goals for the website (what = success?)</a:t>
            </a:r>
          </a:p>
          <a:p>
            <a:pPr marL="457189" indent="-226477">
              <a:spcBef>
                <a:spcPts val="1200"/>
              </a:spcBef>
              <a:buSzPct val="100000"/>
              <a:buFont typeface="Arial"/>
              <a:buChar char="•"/>
              <a:defRPr sz="2000">
                <a:latin typeface="Calibri Light"/>
                <a:ea typeface="Calibri Light"/>
                <a:cs typeface="Calibri Light"/>
                <a:sym typeface="Calibri Light"/>
              </a:defRPr>
            </a:pPr>
            <a:r>
              <a:t>SEO items – key words, key phrases, positioning statements, consistency in message throughout EVERY page</a:t>
            </a:r>
          </a:p>
          <a:p>
            <a:pPr marL="457189" indent="-226477">
              <a:spcBef>
                <a:spcPts val="1200"/>
              </a:spcBef>
              <a:buSzPct val="100000"/>
              <a:buFont typeface="Arial"/>
              <a:buChar char="•"/>
              <a:defRPr sz="2000">
                <a:latin typeface="Calibri Light"/>
                <a:ea typeface="Calibri Light"/>
                <a:cs typeface="Calibri Light"/>
                <a:sym typeface="Calibri Light"/>
              </a:defRPr>
            </a:pPr>
            <a:r>
              <a:t>Reports for your boss [monthly, quarterly]</a:t>
            </a:r>
          </a:p>
          <a:p>
            <a:pPr marL="457189" indent="-226477">
              <a:spcBef>
                <a:spcPts val="1200"/>
              </a:spcBef>
              <a:buSzPct val="100000"/>
              <a:buFont typeface="Arial"/>
              <a:buChar char="•"/>
              <a:defRPr sz="2000">
                <a:latin typeface="Calibri Light"/>
                <a:ea typeface="Calibri Light"/>
                <a:cs typeface="Calibri Light"/>
                <a:sym typeface="Calibri Light"/>
              </a:defRPr>
            </a:pPr>
            <a:r>
              <a:t>Presentations and progress reports for your boss</a:t>
            </a:r>
          </a:p>
          <a:p>
            <a:pPr marL="457189" indent="-226477">
              <a:spcBef>
                <a:spcPts val="1200"/>
              </a:spcBef>
              <a:buSzPct val="100000"/>
              <a:buFont typeface="Arial"/>
              <a:buChar char="•"/>
              <a:defRPr sz="2000">
                <a:latin typeface="Calibri Light"/>
                <a:ea typeface="Calibri Light"/>
                <a:cs typeface="Calibri Light"/>
                <a:sym typeface="Calibri Light"/>
              </a:defRPr>
            </a:pPr>
            <a:r>
              <a:t>New [re-framed] messages throughout site and materials based on analytics</a:t>
            </a:r>
          </a:p>
        </p:txBody>
      </p:sp>
      <p:sp>
        <p:nvSpPr>
          <p:cNvPr id="128" name="Straight Connector 7"/>
          <p:cNvSpPr/>
          <p:nvPr/>
        </p:nvSpPr>
        <p:spPr>
          <a:xfrm flipH="1">
            <a:off x="5791200" y="1600200"/>
            <a:ext cx="1" cy="5080001"/>
          </a:xfrm>
          <a:prstGeom prst="line">
            <a:avLst/>
          </a:prstGeom>
          <a:ln w="38100">
            <a:solidFill>
              <a:srgbClr val="FFFFFF"/>
            </a:solidFill>
            <a:miter/>
          </a:ln>
        </p:spPr>
        <p:txBody>
          <a:bodyPr lIns="45719" rIns="45719"/>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0" name="Rectangle 1"/>
          <p:cNvSpPr/>
          <p:nvPr/>
        </p:nvSpPr>
        <p:spPr>
          <a:xfrm>
            <a:off x="8900159" y="0"/>
            <a:ext cx="3291841" cy="6858000"/>
          </a:xfrm>
          <a:prstGeom prst="rect">
            <a:avLst/>
          </a:prstGeom>
          <a:solidFill>
            <a:srgbClr val="D0CECE"/>
          </a:solidFill>
          <a:ln w="12700">
            <a:miter lim="400000"/>
          </a:ln>
        </p:spPr>
        <p:txBody>
          <a:bodyPr lIns="45719" rIns="45719" anchor="ctr"/>
          <a:lstStyle/>
          <a:p>
            <a:pPr algn="ctr">
              <a:defRPr>
                <a:solidFill>
                  <a:srgbClr val="FFFFFF"/>
                </a:solidFill>
              </a:defRPr>
            </a:pPr>
          </a:p>
        </p:txBody>
      </p:sp>
      <p:sp>
        <p:nvSpPr>
          <p:cNvPr id="131" name="TextBox 2"/>
          <p:cNvSpPr txBox="1"/>
          <p:nvPr/>
        </p:nvSpPr>
        <p:spPr>
          <a:xfrm>
            <a:off x="1027628" y="1815151"/>
            <a:ext cx="7270616" cy="4638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800"/>
              </a:spcBef>
              <a:defRPr sz="2400"/>
            </a:pPr>
            <a:r>
              <a:t>Realistic, achievable goals such as:</a:t>
            </a:r>
          </a:p>
          <a:p>
            <a:pPr lvl="1" marL="800100" indent="-342900">
              <a:spcBef>
                <a:spcPts val="1800"/>
              </a:spcBef>
              <a:buSzPct val="100000"/>
              <a:buFont typeface="Arial"/>
              <a:buChar char="•"/>
              <a:defRPr b="1" sz="2000"/>
            </a:pPr>
            <a:r>
              <a:t>Conversion rate: </a:t>
            </a:r>
            <a:r>
              <a:rPr b="0">
                <a:latin typeface="Calibri Light"/>
                <a:ea typeface="Calibri Light"/>
                <a:cs typeface="Calibri Light"/>
                <a:sym typeface="Calibri Light"/>
              </a:rPr>
              <a:t>Focused on outcomes … percentage of those who complete desired actions</a:t>
            </a:r>
            <a:endParaRPr b="0">
              <a:latin typeface="Calibri Light"/>
              <a:ea typeface="Calibri Light"/>
              <a:cs typeface="Calibri Light"/>
              <a:sym typeface="Calibri Light"/>
            </a:endParaRPr>
          </a:p>
          <a:p>
            <a:pPr lvl="1" marL="800100" indent="-342900">
              <a:spcBef>
                <a:spcPts val="1800"/>
              </a:spcBef>
              <a:buSzPct val="100000"/>
              <a:buFont typeface="Arial"/>
              <a:buChar char="•"/>
              <a:defRPr b="1" sz="2000"/>
            </a:pPr>
            <a:r>
              <a:t>Referral sources: </a:t>
            </a:r>
            <a:r>
              <a:rPr b="0">
                <a:latin typeface="Calibri Light"/>
                <a:ea typeface="Calibri Light"/>
                <a:cs typeface="Calibri Light"/>
                <a:sym typeface="Calibri Light"/>
              </a:rPr>
              <a:t>Where are visitors coming from? Search, social media, email, paid sources?</a:t>
            </a:r>
            <a:endParaRPr b="0">
              <a:latin typeface="Calibri Light"/>
              <a:ea typeface="Calibri Light"/>
              <a:cs typeface="Calibri Light"/>
              <a:sym typeface="Calibri Light"/>
            </a:endParaRPr>
          </a:p>
          <a:p>
            <a:pPr lvl="1" marL="800100" indent="-342900">
              <a:spcBef>
                <a:spcPts val="1800"/>
              </a:spcBef>
              <a:buSzPct val="100000"/>
              <a:buFont typeface="Arial"/>
              <a:buChar char="•"/>
              <a:defRPr b="1" sz="2000"/>
            </a:pPr>
            <a:r>
              <a:t>Visitor loyalty and frequency: </a:t>
            </a:r>
            <a:r>
              <a:rPr b="0">
                <a:latin typeface="Calibri Light"/>
                <a:ea typeface="Calibri Light"/>
                <a:cs typeface="Calibri Light"/>
                <a:sym typeface="Calibri Light"/>
              </a:rPr>
              <a:t>Are people visiting the site and are they coming back?</a:t>
            </a:r>
            <a:endParaRPr b="0">
              <a:latin typeface="Calibri Light"/>
              <a:ea typeface="Calibri Light"/>
              <a:cs typeface="Calibri Light"/>
              <a:sym typeface="Calibri Light"/>
            </a:endParaRPr>
          </a:p>
          <a:p>
            <a:pPr lvl="1" marL="800100" indent="-342900">
              <a:spcBef>
                <a:spcPts val="1800"/>
              </a:spcBef>
              <a:buSzPct val="100000"/>
              <a:buFont typeface="Arial"/>
              <a:buChar char="•"/>
              <a:defRPr b="1" sz="2000"/>
            </a:pPr>
            <a:r>
              <a:t>Page views: </a:t>
            </a:r>
            <a:r>
              <a:rPr b="0">
                <a:latin typeface="Calibri Light"/>
                <a:ea typeface="Calibri Light"/>
                <a:cs typeface="Calibri Light"/>
                <a:sym typeface="Calibri Light"/>
              </a:rPr>
              <a:t>What pages are visitors spending the most time on? Are they going to more than one page?</a:t>
            </a:r>
            <a:endParaRPr b="0">
              <a:latin typeface="Calibri Light"/>
              <a:ea typeface="Calibri Light"/>
              <a:cs typeface="Calibri Light"/>
              <a:sym typeface="Calibri Light"/>
            </a:endParaRPr>
          </a:p>
          <a:p>
            <a:pPr lvl="1" marL="800100" indent="-342900">
              <a:spcBef>
                <a:spcPts val="1800"/>
              </a:spcBef>
              <a:buSzPct val="100000"/>
              <a:buFont typeface="Arial"/>
              <a:buChar char="•"/>
              <a:defRPr b="1" sz="2000"/>
            </a:pPr>
            <a:r>
              <a:t>Engagement and sentiment: </a:t>
            </a:r>
            <a:r>
              <a:rPr b="0">
                <a:latin typeface="Calibri Light"/>
                <a:ea typeface="Calibri Light"/>
                <a:cs typeface="Calibri Light"/>
                <a:sym typeface="Calibri Light"/>
              </a:rPr>
              <a:t>Are visitors sharing, liking, commenting?</a:t>
            </a:r>
          </a:p>
        </p:txBody>
      </p:sp>
      <p:sp>
        <p:nvSpPr>
          <p:cNvPr id="132" name="TextBox 3"/>
          <p:cNvSpPr txBox="1"/>
          <p:nvPr/>
        </p:nvSpPr>
        <p:spPr>
          <a:xfrm>
            <a:off x="1027627" y="491711"/>
            <a:ext cx="4932221" cy="1285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Key Performance Indicators (KPIs)</a:t>
            </a:r>
          </a:p>
        </p:txBody>
      </p:sp>
      <p:sp>
        <p:nvSpPr>
          <p:cNvPr id="133" name="TextBox 4"/>
          <p:cNvSpPr txBox="1"/>
          <p:nvPr/>
        </p:nvSpPr>
        <p:spPr>
          <a:xfrm>
            <a:off x="9136380" y="491711"/>
            <a:ext cx="2819401" cy="6504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400"/>
              </a:spcBef>
              <a:defRPr b="1" sz="1600"/>
            </a:pPr>
            <a:r>
              <a:t>Website Engagement</a:t>
            </a:r>
          </a:p>
          <a:p>
            <a:pPr marL="285750" indent="-176212">
              <a:spcBef>
                <a:spcPts val="400"/>
              </a:spcBef>
              <a:buSzPct val="100000"/>
              <a:buFont typeface="Arial"/>
              <a:buChar char="•"/>
              <a:defRPr sz="1600">
                <a:latin typeface="Calibri Light"/>
                <a:ea typeface="Calibri Light"/>
                <a:cs typeface="Calibri Light"/>
                <a:sym typeface="Calibri Light"/>
              </a:defRPr>
            </a:pPr>
            <a:r>
              <a:t>No. of visitors</a:t>
            </a:r>
          </a:p>
          <a:p>
            <a:pPr marL="285750" indent="-176212">
              <a:spcBef>
                <a:spcPts val="400"/>
              </a:spcBef>
              <a:buSzPct val="100000"/>
              <a:buFont typeface="Arial"/>
              <a:buChar char="•"/>
              <a:defRPr sz="1600">
                <a:latin typeface="Calibri Light"/>
                <a:ea typeface="Calibri Light"/>
                <a:cs typeface="Calibri Light"/>
                <a:sym typeface="Calibri Light"/>
              </a:defRPr>
            </a:pPr>
            <a:r>
              <a:t>Opt-in, subscribing</a:t>
            </a:r>
          </a:p>
          <a:p>
            <a:pPr marL="285750" indent="-176212">
              <a:spcBef>
                <a:spcPts val="400"/>
              </a:spcBef>
              <a:buSzPct val="100000"/>
              <a:buFont typeface="Arial"/>
              <a:buChar char="•"/>
              <a:defRPr sz="1600">
                <a:latin typeface="Calibri Light"/>
                <a:ea typeface="Calibri Light"/>
                <a:cs typeface="Calibri Light"/>
                <a:sym typeface="Calibri Light"/>
              </a:defRPr>
            </a:pPr>
            <a:r>
              <a:t>Return visits to the website</a:t>
            </a:r>
          </a:p>
          <a:p>
            <a:pPr marL="285750" indent="-176212">
              <a:spcBef>
                <a:spcPts val="400"/>
              </a:spcBef>
              <a:buSzPct val="100000"/>
              <a:buFont typeface="Arial"/>
              <a:buChar char="•"/>
              <a:defRPr sz="1600">
                <a:latin typeface="Calibri Light"/>
                <a:ea typeface="Calibri Light"/>
                <a:cs typeface="Calibri Light"/>
                <a:sym typeface="Calibri Light"/>
              </a:defRPr>
            </a:pPr>
            <a:r>
              <a:t>Time spent on site</a:t>
            </a:r>
          </a:p>
          <a:p>
            <a:pPr marL="285750" indent="-176212">
              <a:spcBef>
                <a:spcPts val="400"/>
              </a:spcBef>
              <a:buSzPct val="100000"/>
              <a:buFont typeface="Arial"/>
              <a:buChar char="•"/>
              <a:defRPr sz="1600">
                <a:latin typeface="Calibri Light"/>
                <a:ea typeface="Calibri Light"/>
                <a:cs typeface="Calibri Light"/>
                <a:sym typeface="Calibri Light"/>
              </a:defRPr>
            </a:pPr>
            <a:r>
              <a:t>Popular pages (page views)</a:t>
            </a:r>
          </a:p>
          <a:p>
            <a:pPr marL="285750" indent="-176212">
              <a:spcBef>
                <a:spcPts val="400"/>
              </a:spcBef>
              <a:buSzPct val="100000"/>
              <a:buFont typeface="Arial"/>
              <a:buChar char="•"/>
              <a:defRPr sz="1600">
                <a:latin typeface="Calibri Light"/>
                <a:ea typeface="Calibri Light"/>
                <a:cs typeface="Calibri Light"/>
                <a:sym typeface="Calibri Light"/>
              </a:defRPr>
            </a:pPr>
            <a:r>
              <a:t>Heat maps and click patterns</a:t>
            </a:r>
          </a:p>
          <a:p>
            <a:pPr>
              <a:spcBef>
                <a:spcPts val="400"/>
              </a:spcBef>
              <a:defRPr sz="1600">
                <a:latin typeface="Calibri Light"/>
                <a:ea typeface="Calibri Light"/>
                <a:cs typeface="Calibri Light"/>
                <a:sym typeface="Calibri Light"/>
              </a:defRPr>
            </a:pPr>
          </a:p>
          <a:p>
            <a:pPr>
              <a:spcBef>
                <a:spcPts val="400"/>
              </a:spcBef>
              <a:defRPr b="1" sz="1600"/>
            </a:pPr>
            <a:r>
              <a:t>Traffic Sources</a:t>
            </a:r>
          </a:p>
          <a:p>
            <a:pPr marL="285750" indent="-176212">
              <a:spcBef>
                <a:spcPts val="400"/>
              </a:spcBef>
              <a:buSzPct val="100000"/>
              <a:buFont typeface="Arial"/>
              <a:buChar char="•"/>
              <a:defRPr sz="1600">
                <a:latin typeface="Calibri Light"/>
                <a:ea typeface="Calibri Light"/>
                <a:cs typeface="Calibri Light"/>
                <a:sym typeface="Calibri Light"/>
              </a:defRPr>
            </a:pPr>
            <a:r>
              <a:t>Direct traffic (site URL)</a:t>
            </a:r>
          </a:p>
          <a:p>
            <a:pPr marL="285750" indent="-176212">
              <a:spcBef>
                <a:spcPts val="400"/>
              </a:spcBef>
              <a:buSzPct val="100000"/>
              <a:buFont typeface="Arial"/>
              <a:buChar char="•"/>
              <a:defRPr sz="1600">
                <a:latin typeface="Calibri Light"/>
                <a:ea typeface="Calibri Light"/>
                <a:cs typeface="Calibri Light"/>
                <a:sym typeface="Calibri Light"/>
              </a:defRPr>
            </a:pPr>
            <a:r>
              <a:t>Referral traffic (outside URL)</a:t>
            </a:r>
          </a:p>
          <a:p>
            <a:pPr marL="285750" indent="-176212">
              <a:spcBef>
                <a:spcPts val="400"/>
              </a:spcBef>
              <a:buSzPct val="100000"/>
              <a:buFont typeface="Arial"/>
              <a:buChar char="•"/>
              <a:defRPr sz="1600">
                <a:latin typeface="Calibri Light"/>
                <a:ea typeface="Calibri Light"/>
                <a:cs typeface="Calibri Light"/>
                <a:sym typeface="Calibri Light"/>
              </a:defRPr>
            </a:pPr>
            <a:r>
              <a:t>Organic traffic (search)</a:t>
            </a:r>
          </a:p>
          <a:p>
            <a:pPr marL="285750" indent="-176212">
              <a:spcBef>
                <a:spcPts val="400"/>
              </a:spcBef>
              <a:buSzPct val="100000"/>
              <a:buFont typeface="Arial"/>
              <a:buChar char="•"/>
              <a:defRPr sz="1600">
                <a:latin typeface="Calibri Light"/>
                <a:ea typeface="Calibri Light"/>
                <a:cs typeface="Calibri Light"/>
                <a:sym typeface="Calibri Light"/>
              </a:defRPr>
            </a:pPr>
            <a:r>
              <a:t>Campaign traffic (social media post, ad link, microsite)</a:t>
            </a:r>
          </a:p>
          <a:p>
            <a:pPr>
              <a:spcBef>
                <a:spcPts val="400"/>
              </a:spcBef>
              <a:defRPr sz="1600">
                <a:latin typeface="Calibri Light"/>
                <a:ea typeface="Calibri Light"/>
                <a:cs typeface="Calibri Light"/>
                <a:sym typeface="Calibri Light"/>
              </a:defRPr>
            </a:pPr>
          </a:p>
          <a:p>
            <a:pPr>
              <a:spcBef>
                <a:spcPts val="400"/>
              </a:spcBef>
              <a:defRPr b="1" sz="1600"/>
            </a:pPr>
            <a:r>
              <a:t>Reach</a:t>
            </a:r>
          </a:p>
          <a:p>
            <a:pPr marL="285750" indent="-176212">
              <a:spcBef>
                <a:spcPts val="400"/>
              </a:spcBef>
              <a:buSzPct val="100000"/>
              <a:buFont typeface="Arial"/>
              <a:buChar char="•"/>
              <a:defRPr sz="1600">
                <a:latin typeface="Calibri Light"/>
                <a:ea typeface="Calibri Light"/>
                <a:cs typeface="Calibri Light"/>
                <a:sym typeface="Calibri Light"/>
              </a:defRPr>
            </a:pPr>
            <a:r>
              <a:t>Unique visitors</a:t>
            </a:r>
          </a:p>
          <a:p>
            <a:pPr marL="285750" indent="-176212">
              <a:spcBef>
                <a:spcPts val="400"/>
              </a:spcBef>
              <a:buSzPct val="100000"/>
              <a:buFont typeface="Arial"/>
              <a:buChar char="•"/>
              <a:defRPr sz="1600">
                <a:latin typeface="Calibri Light"/>
                <a:ea typeface="Calibri Light"/>
                <a:cs typeface="Calibri Light"/>
                <a:sym typeface="Calibri Light"/>
              </a:defRPr>
            </a:pPr>
            <a:r>
              <a:t>Geography</a:t>
            </a:r>
          </a:p>
          <a:p>
            <a:pPr marL="285750" indent="-176212">
              <a:spcBef>
                <a:spcPts val="400"/>
              </a:spcBef>
              <a:buSzPct val="100000"/>
              <a:buFont typeface="Arial"/>
              <a:buChar char="•"/>
              <a:defRPr sz="1600">
                <a:latin typeface="Calibri Light"/>
                <a:ea typeface="Calibri Light"/>
                <a:cs typeface="Calibri Light"/>
                <a:sym typeface="Calibri Light"/>
              </a:defRPr>
            </a:pPr>
            <a:r>
              <a:t>Mobile access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 name="Text Placeholder 2"/>
          <p:cNvSpPr txBox="1"/>
          <p:nvPr>
            <p:ph type="body" sz="quarter" idx="1"/>
          </p:nvPr>
        </p:nvSpPr>
        <p:spPr>
          <a:xfrm>
            <a:off x="10205491" y="2528247"/>
            <a:ext cx="1282253" cy="460614"/>
          </a:xfrm>
          <a:prstGeom prst="rect">
            <a:avLst/>
          </a:prstGeom>
        </p:spPr>
        <p:txBody>
          <a:bodyPr/>
          <a:lstStyle>
            <a:lvl1pPr>
              <a:defRPr b="1" sz="1400"/>
            </a:lvl1pPr>
          </a:lstStyle>
          <a:p>
            <a:pPr/>
            <a:r>
              <a:t>A process.</a:t>
            </a:r>
          </a:p>
        </p:txBody>
      </p:sp>
      <p:sp>
        <p:nvSpPr>
          <p:cNvPr id="136" name="Title 3"/>
          <p:cNvSpPr txBox="1"/>
          <p:nvPr>
            <p:ph type="title"/>
          </p:nvPr>
        </p:nvSpPr>
        <p:spPr>
          <a:xfrm>
            <a:off x="453984" y="608380"/>
            <a:ext cx="5359963" cy="604657"/>
          </a:xfrm>
          <a:prstGeom prst="rect">
            <a:avLst/>
          </a:prstGeom>
        </p:spPr>
        <p:txBody>
          <a:bodyPr/>
          <a:lstStyle>
            <a:lvl1pPr defTabSz="813816">
              <a:defRPr b="1" sz="3559">
                <a:latin typeface="+mj-lt"/>
                <a:ea typeface="+mj-ea"/>
                <a:cs typeface="+mj-cs"/>
                <a:sym typeface="Calibri"/>
              </a:defRPr>
            </a:lvl1pPr>
          </a:lstStyle>
          <a:p>
            <a:pPr/>
            <a:r>
              <a:t>Creating a metrics plan</a:t>
            </a:r>
          </a:p>
        </p:txBody>
      </p:sp>
      <p:grpSp>
        <p:nvGrpSpPr>
          <p:cNvPr id="149" name="Diagram 6"/>
          <p:cNvGrpSpPr/>
          <p:nvPr/>
        </p:nvGrpSpPr>
        <p:grpSpPr>
          <a:xfrm>
            <a:off x="6891578" y="1447431"/>
            <a:ext cx="4876752" cy="4636891"/>
            <a:chOff x="0" y="0"/>
            <a:chExt cx="4876751" cy="4636889"/>
          </a:xfrm>
        </p:grpSpPr>
        <p:grpSp>
          <p:nvGrpSpPr>
            <p:cNvPr id="139" name="Group"/>
            <p:cNvGrpSpPr/>
            <p:nvPr/>
          </p:nvGrpSpPr>
          <p:grpSpPr>
            <a:xfrm>
              <a:off x="1854383" y="2096772"/>
              <a:ext cx="2579304" cy="2540119"/>
              <a:chOff x="0" y="0"/>
              <a:chExt cx="2579303" cy="2540117"/>
            </a:xfrm>
          </p:grpSpPr>
          <p:sp>
            <p:nvSpPr>
              <p:cNvPr id="137" name="Shape"/>
              <p:cNvSpPr/>
              <p:nvPr/>
            </p:nvSpPr>
            <p:spPr>
              <a:xfrm>
                <a:off x="0" y="0"/>
                <a:ext cx="2579304" cy="254011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375" y="3436"/>
                    </a:moveTo>
                    <a:lnTo>
                      <a:pt x="17071" y="1991"/>
                    </a:lnTo>
                    <a:lnTo>
                      <a:pt x="18426" y="3146"/>
                    </a:lnTo>
                    <a:lnTo>
                      <a:pt x="17319" y="5093"/>
                    </a:lnTo>
                    <a:lnTo>
                      <a:pt x="17319" y="5093"/>
                    </a:lnTo>
                    <a:cubicBezTo>
                      <a:pt x="18107" y="5992"/>
                      <a:pt x="18705" y="7045"/>
                      <a:pt x="19079" y="8187"/>
                    </a:cubicBezTo>
                    <a:lnTo>
                      <a:pt x="21293" y="8187"/>
                    </a:lnTo>
                    <a:lnTo>
                      <a:pt x="21600" y="9956"/>
                    </a:lnTo>
                    <a:lnTo>
                      <a:pt x="19519" y="10725"/>
                    </a:lnTo>
                    <a:cubicBezTo>
                      <a:pt x="19553" y="11927"/>
                      <a:pt x="19345" y="13125"/>
                      <a:pt x="18908" y="14243"/>
                    </a:cubicBezTo>
                    <a:lnTo>
                      <a:pt x="20605" y="15688"/>
                    </a:lnTo>
                    <a:lnTo>
                      <a:pt x="19720" y="17244"/>
                    </a:lnTo>
                    <a:lnTo>
                      <a:pt x="17639" y="16475"/>
                    </a:lnTo>
                    <a:lnTo>
                      <a:pt x="17639" y="16475"/>
                    </a:lnTo>
                    <a:cubicBezTo>
                      <a:pt x="16904" y="17418"/>
                      <a:pt x="15987" y="18200"/>
                      <a:pt x="14944" y="18771"/>
                    </a:cubicBezTo>
                    <a:lnTo>
                      <a:pt x="15329" y="20986"/>
                    </a:lnTo>
                    <a:lnTo>
                      <a:pt x="13666" y="21600"/>
                    </a:lnTo>
                    <a:lnTo>
                      <a:pt x="12559" y="19653"/>
                    </a:lnTo>
                    <a:lnTo>
                      <a:pt x="12559" y="19653"/>
                    </a:lnTo>
                    <a:cubicBezTo>
                      <a:pt x="11399" y="19895"/>
                      <a:pt x="10201" y="19895"/>
                      <a:pt x="9041" y="19653"/>
                    </a:cubicBezTo>
                    <a:lnTo>
                      <a:pt x="7934" y="21600"/>
                    </a:lnTo>
                    <a:lnTo>
                      <a:pt x="6271" y="20986"/>
                    </a:lnTo>
                    <a:lnTo>
                      <a:pt x="6656" y="18771"/>
                    </a:lnTo>
                    <a:lnTo>
                      <a:pt x="6656" y="18771"/>
                    </a:lnTo>
                    <a:cubicBezTo>
                      <a:pt x="5613" y="18200"/>
                      <a:pt x="4696" y="17418"/>
                      <a:pt x="3961" y="16475"/>
                    </a:cubicBezTo>
                    <a:lnTo>
                      <a:pt x="1880" y="17244"/>
                    </a:lnTo>
                    <a:lnTo>
                      <a:pt x="995" y="15688"/>
                    </a:lnTo>
                    <a:lnTo>
                      <a:pt x="2692" y="14243"/>
                    </a:lnTo>
                    <a:lnTo>
                      <a:pt x="2692" y="14243"/>
                    </a:lnTo>
                    <a:cubicBezTo>
                      <a:pt x="2255" y="13125"/>
                      <a:pt x="2047" y="11927"/>
                      <a:pt x="2081" y="10725"/>
                    </a:cubicBezTo>
                    <a:lnTo>
                      <a:pt x="0" y="9956"/>
                    </a:lnTo>
                    <a:lnTo>
                      <a:pt x="307" y="8187"/>
                    </a:lnTo>
                    <a:lnTo>
                      <a:pt x="2521" y="8187"/>
                    </a:lnTo>
                    <a:lnTo>
                      <a:pt x="2521" y="8187"/>
                    </a:lnTo>
                    <a:cubicBezTo>
                      <a:pt x="2895" y="7045"/>
                      <a:pt x="3493" y="5992"/>
                      <a:pt x="4281" y="5093"/>
                    </a:cubicBezTo>
                    <a:lnTo>
                      <a:pt x="3174" y="3146"/>
                    </a:lnTo>
                    <a:lnTo>
                      <a:pt x="4529" y="1991"/>
                    </a:lnTo>
                    <a:lnTo>
                      <a:pt x="6225" y="3436"/>
                    </a:lnTo>
                    <a:lnTo>
                      <a:pt x="6225" y="3436"/>
                    </a:lnTo>
                    <a:cubicBezTo>
                      <a:pt x="7234" y="2805"/>
                      <a:pt x="8359" y="2389"/>
                      <a:pt x="9531" y="2214"/>
                    </a:cubicBezTo>
                    <a:lnTo>
                      <a:pt x="9916" y="0"/>
                    </a:lnTo>
                    <a:lnTo>
                      <a:pt x="11684" y="0"/>
                    </a:lnTo>
                    <a:lnTo>
                      <a:pt x="12069" y="2214"/>
                    </a:lnTo>
                    <a:lnTo>
                      <a:pt x="12069" y="2214"/>
                    </a:lnTo>
                    <a:cubicBezTo>
                      <a:pt x="13241" y="2389"/>
                      <a:pt x="14366" y="2805"/>
                      <a:pt x="15375" y="3436"/>
                    </a:cubicBezTo>
                    <a:close/>
                  </a:path>
                </a:pathLst>
              </a:custGeom>
              <a:solidFill>
                <a:srgbClr val="528CC0"/>
              </a:solidFill>
              <a:ln w="12700" cap="flat">
                <a:solidFill>
                  <a:srgbClr val="FFFFFF"/>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38" name="Establish Goals"/>
              <p:cNvSpPr txBox="1"/>
              <p:nvPr/>
            </p:nvSpPr>
            <p:spPr>
              <a:xfrm>
                <a:off x="511168" y="1127183"/>
                <a:ext cx="1556967" cy="281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0320" tIns="20320" rIns="20320" bIns="2032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Establish Goals</a:t>
                </a:r>
              </a:p>
            </p:txBody>
          </p:sp>
        </p:grpSp>
        <p:grpSp>
          <p:nvGrpSpPr>
            <p:cNvPr id="142" name="Group"/>
            <p:cNvGrpSpPr/>
            <p:nvPr/>
          </p:nvGrpSpPr>
          <p:grpSpPr>
            <a:xfrm>
              <a:off x="421535" y="1492261"/>
              <a:ext cx="1704698" cy="1849703"/>
              <a:chOff x="0" y="0"/>
              <a:chExt cx="1704697" cy="1849701"/>
            </a:xfrm>
          </p:grpSpPr>
          <p:sp>
            <p:nvSpPr>
              <p:cNvPr id="140" name="Shape"/>
              <p:cNvSpPr/>
              <p:nvPr/>
            </p:nvSpPr>
            <p:spPr>
              <a:xfrm>
                <a:off x="0" y="0"/>
                <a:ext cx="1704698" cy="18497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757" y="5344"/>
                    </a:moveTo>
                    <a:lnTo>
                      <a:pt x="20297" y="4360"/>
                    </a:lnTo>
                    <a:lnTo>
                      <a:pt x="21600" y="6440"/>
                    </a:lnTo>
                    <a:lnTo>
                      <a:pt x="18906" y="8774"/>
                    </a:lnTo>
                    <a:cubicBezTo>
                      <a:pt x="19296" y="10101"/>
                      <a:pt x="19296" y="11499"/>
                      <a:pt x="18906" y="12826"/>
                    </a:cubicBezTo>
                    <a:lnTo>
                      <a:pt x="21600" y="15160"/>
                    </a:lnTo>
                    <a:lnTo>
                      <a:pt x="20297" y="17240"/>
                    </a:lnTo>
                    <a:lnTo>
                      <a:pt x="16757" y="16256"/>
                    </a:lnTo>
                    <a:cubicBezTo>
                      <a:pt x="15705" y="17232"/>
                      <a:pt x="14391" y="17931"/>
                      <a:pt x="12949" y="18283"/>
                    </a:cubicBezTo>
                    <a:lnTo>
                      <a:pt x="12103" y="21600"/>
                    </a:lnTo>
                    <a:lnTo>
                      <a:pt x="9497" y="21600"/>
                    </a:lnTo>
                    <a:lnTo>
                      <a:pt x="8651" y="18283"/>
                    </a:lnTo>
                    <a:lnTo>
                      <a:pt x="8651" y="18283"/>
                    </a:lnTo>
                    <a:cubicBezTo>
                      <a:pt x="7209" y="17931"/>
                      <a:pt x="5895" y="17232"/>
                      <a:pt x="4843" y="16256"/>
                    </a:cubicBezTo>
                    <a:lnTo>
                      <a:pt x="1303" y="17240"/>
                    </a:lnTo>
                    <a:lnTo>
                      <a:pt x="0" y="15160"/>
                    </a:lnTo>
                    <a:lnTo>
                      <a:pt x="2694" y="12826"/>
                    </a:lnTo>
                    <a:lnTo>
                      <a:pt x="2694" y="12826"/>
                    </a:lnTo>
                    <a:cubicBezTo>
                      <a:pt x="2304" y="11499"/>
                      <a:pt x="2304" y="10101"/>
                      <a:pt x="2694" y="8774"/>
                    </a:cubicBezTo>
                    <a:lnTo>
                      <a:pt x="0" y="6440"/>
                    </a:lnTo>
                    <a:lnTo>
                      <a:pt x="1303" y="4360"/>
                    </a:lnTo>
                    <a:lnTo>
                      <a:pt x="4843" y="5344"/>
                    </a:lnTo>
                    <a:cubicBezTo>
                      <a:pt x="5895" y="4368"/>
                      <a:pt x="7209" y="3669"/>
                      <a:pt x="8651" y="3317"/>
                    </a:cubicBezTo>
                    <a:lnTo>
                      <a:pt x="9497" y="0"/>
                    </a:lnTo>
                    <a:lnTo>
                      <a:pt x="12103" y="0"/>
                    </a:lnTo>
                    <a:lnTo>
                      <a:pt x="12949" y="3317"/>
                    </a:lnTo>
                    <a:lnTo>
                      <a:pt x="12949" y="3317"/>
                    </a:lnTo>
                    <a:cubicBezTo>
                      <a:pt x="14391" y="3669"/>
                      <a:pt x="15705" y="4368"/>
                      <a:pt x="16757" y="5344"/>
                    </a:cubicBezTo>
                    <a:close/>
                  </a:path>
                </a:pathLst>
              </a:custGeom>
              <a:solidFill>
                <a:srgbClr val="7BA5D2"/>
              </a:solidFill>
              <a:ln w="12700" cap="flat">
                <a:solidFill>
                  <a:srgbClr val="FFFFFF"/>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41" name="Determine KPI's"/>
              <p:cNvSpPr txBox="1"/>
              <p:nvPr/>
            </p:nvSpPr>
            <p:spPr>
              <a:xfrm>
                <a:off x="382212" y="675295"/>
                <a:ext cx="940273" cy="4991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0320" tIns="20320" rIns="20320" bIns="2032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Determine KPI's</a:t>
                </a:r>
              </a:p>
            </p:txBody>
          </p:sp>
        </p:grpSp>
        <p:grpSp>
          <p:nvGrpSpPr>
            <p:cNvPr id="145" name="Group"/>
            <p:cNvGrpSpPr/>
            <p:nvPr/>
          </p:nvGrpSpPr>
          <p:grpSpPr>
            <a:xfrm>
              <a:off x="1274282" y="0"/>
              <a:ext cx="2082410" cy="2182869"/>
              <a:chOff x="0" y="0"/>
              <a:chExt cx="2082408" cy="2182868"/>
            </a:xfrm>
          </p:grpSpPr>
          <p:sp>
            <p:nvSpPr>
              <p:cNvPr id="143" name="Shape"/>
              <p:cNvSpPr/>
              <p:nvPr/>
            </p:nvSpPr>
            <p:spPr>
              <a:xfrm rot="20700000">
                <a:off x="206076" y="185270"/>
                <a:ext cx="1670257" cy="18123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757" y="5344"/>
                    </a:moveTo>
                    <a:lnTo>
                      <a:pt x="20297" y="4360"/>
                    </a:lnTo>
                    <a:lnTo>
                      <a:pt x="21600" y="6440"/>
                    </a:lnTo>
                    <a:lnTo>
                      <a:pt x="18906" y="8774"/>
                    </a:lnTo>
                    <a:cubicBezTo>
                      <a:pt x="19296" y="10101"/>
                      <a:pt x="19296" y="11499"/>
                      <a:pt x="18906" y="12826"/>
                    </a:cubicBezTo>
                    <a:lnTo>
                      <a:pt x="21600" y="15160"/>
                    </a:lnTo>
                    <a:lnTo>
                      <a:pt x="20297" y="17240"/>
                    </a:lnTo>
                    <a:lnTo>
                      <a:pt x="16757" y="16256"/>
                    </a:lnTo>
                    <a:cubicBezTo>
                      <a:pt x="15705" y="17232"/>
                      <a:pt x="14391" y="17931"/>
                      <a:pt x="12949" y="18283"/>
                    </a:cubicBezTo>
                    <a:lnTo>
                      <a:pt x="12103" y="21600"/>
                    </a:lnTo>
                    <a:lnTo>
                      <a:pt x="9497" y="21600"/>
                    </a:lnTo>
                    <a:lnTo>
                      <a:pt x="8651" y="18283"/>
                    </a:lnTo>
                    <a:lnTo>
                      <a:pt x="8651" y="18283"/>
                    </a:lnTo>
                    <a:cubicBezTo>
                      <a:pt x="7209" y="17931"/>
                      <a:pt x="5895" y="17232"/>
                      <a:pt x="4843" y="16256"/>
                    </a:cubicBezTo>
                    <a:lnTo>
                      <a:pt x="1303" y="17240"/>
                    </a:lnTo>
                    <a:lnTo>
                      <a:pt x="0" y="15160"/>
                    </a:lnTo>
                    <a:lnTo>
                      <a:pt x="2694" y="12826"/>
                    </a:lnTo>
                    <a:lnTo>
                      <a:pt x="2694" y="12826"/>
                    </a:lnTo>
                    <a:cubicBezTo>
                      <a:pt x="2304" y="11499"/>
                      <a:pt x="2304" y="10101"/>
                      <a:pt x="2694" y="8774"/>
                    </a:cubicBezTo>
                    <a:lnTo>
                      <a:pt x="0" y="6440"/>
                    </a:lnTo>
                    <a:lnTo>
                      <a:pt x="1303" y="4360"/>
                    </a:lnTo>
                    <a:lnTo>
                      <a:pt x="4843" y="5344"/>
                    </a:lnTo>
                    <a:cubicBezTo>
                      <a:pt x="5895" y="4368"/>
                      <a:pt x="7209" y="3669"/>
                      <a:pt x="8651" y="3317"/>
                    </a:cubicBezTo>
                    <a:lnTo>
                      <a:pt x="9497" y="0"/>
                    </a:lnTo>
                    <a:lnTo>
                      <a:pt x="12103" y="0"/>
                    </a:lnTo>
                    <a:lnTo>
                      <a:pt x="12949" y="3317"/>
                    </a:lnTo>
                    <a:lnTo>
                      <a:pt x="12949" y="3317"/>
                    </a:lnTo>
                    <a:cubicBezTo>
                      <a:pt x="14391" y="3669"/>
                      <a:pt x="15705" y="4368"/>
                      <a:pt x="16757" y="5344"/>
                    </a:cubicBezTo>
                    <a:close/>
                  </a:path>
                </a:pathLst>
              </a:custGeom>
              <a:solidFill>
                <a:srgbClr val="A5C0E3"/>
              </a:solidFill>
              <a:ln w="12700" cap="flat">
                <a:solidFill>
                  <a:srgbClr val="FFFFFF"/>
                </a:solidFill>
                <a:prstDash val="solid"/>
                <a:miter lim="800000"/>
              </a:ln>
              <a:effectLst/>
            </p:spPr>
            <p:txBody>
              <a:bodyPr wrap="square" lIns="45719" tIns="45719" rIns="45719" bIns="45719" numCol="1" anchor="ctr">
                <a:noAutofit/>
              </a:bodyPr>
              <a:lstStyle/>
              <a:p>
                <a:pPr algn="ctr" defTabSz="711200">
                  <a:lnSpc>
                    <a:spcPct val="90000"/>
                  </a:lnSpc>
                  <a:spcBef>
                    <a:spcPts val="700"/>
                  </a:spcBef>
                  <a:defRPr>
                    <a:solidFill>
                      <a:srgbClr val="FFFFFF"/>
                    </a:solidFill>
                  </a:defRPr>
                </a:pPr>
              </a:p>
            </p:txBody>
          </p:sp>
          <p:sp>
            <p:nvSpPr>
              <p:cNvPr id="144" name="Review &amp; Adjust"/>
              <p:cNvSpPr txBox="1"/>
              <p:nvPr/>
            </p:nvSpPr>
            <p:spPr>
              <a:xfrm>
                <a:off x="520403" y="841879"/>
                <a:ext cx="1041604" cy="4991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0320" tIns="20320" rIns="20320" bIns="20320" numCol="1" anchor="ctr">
                <a:spAutoFit/>
              </a:bodyPr>
              <a:lstStyle>
                <a:lvl1pPr algn="ctr" defTabSz="711200">
                  <a:lnSpc>
                    <a:spcPct val="90000"/>
                  </a:lnSpc>
                  <a:spcBef>
                    <a:spcPts val="600"/>
                  </a:spcBef>
                  <a:defRPr sz="1600">
                    <a:latin typeface="Calibri Light"/>
                    <a:ea typeface="Calibri Light"/>
                    <a:cs typeface="Calibri Light"/>
                    <a:sym typeface="Calibri Light"/>
                  </a:defRPr>
                </a:lvl1pPr>
              </a:lstStyle>
              <a:p>
                <a:pPr/>
                <a:r>
                  <a:t>Review &amp; Adjust</a:t>
                </a:r>
              </a:p>
            </p:txBody>
          </p:sp>
        </p:grpSp>
        <p:sp>
          <p:nvSpPr>
            <p:cNvPr id="146" name="Shape"/>
            <p:cNvSpPr/>
            <p:nvPr/>
          </p:nvSpPr>
          <p:spPr>
            <a:xfrm>
              <a:off x="3149493" y="1793379"/>
              <a:ext cx="1727259" cy="2691743"/>
            </a:xfrm>
            <a:custGeom>
              <a:avLst/>
              <a:gdLst/>
              <a:ahLst/>
              <a:cxnLst>
                <a:cxn ang="0">
                  <a:pos x="wd2" y="hd2"/>
                </a:cxn>
                <a:cxn ang="5400000">
                  <a:pos x="wd2" y="hd2"/>
                </a:cxn>
                <a:cxn ang="10800000">
                  <a:pos x="wd2" y="hd2"/>
                </a:cxn>
                <a:cxn ang="16200000">
                  <a:pos x="wd2" y="hd2"/>
                </a:cxn>
              </a:cxnLst>
              <a:rect l="0" t="0" r="r" b="b"/>
              <a:pathLst>
                <a:path w="21130" h="20960" fill="norm" stroke="1" extrusionOk="0">
                  <a:moveTo>
                    <a:pt x="0" y="69"/>
                  </a:moveTo>
                  <a:lnTo>
                    <a:pt x="0" y="69"/>
                  </a:lnTo>
                  <a:cubicBezTo>
                    <a:pt x="10497" y="-640"/>
                    <a:pt x="19909" y="4202"/>
                    <a:pt x="21023" y="10883"/>
                  </a:cubicBezTo>
                  <a:cubicBezTo>
                    <a:pt x="21600" y="14344"/>
                    <a:pt x="19821" y="17797"/>
                    <a:pt x="16136" y="20367"/>
                  </a:cubicBezTo>
                  <a:lnTo>
                    <a:pt x="17001" y="20960"/>
                  </a:lnTo>
                  <a:lnTo>
                    <a:pt x="14374" y="20635"/>
                  </a:lnTo>
                  <a:lnTo>
                    <a:pt x="13965" y="18880"/>
                  </a:lnTo>
                  <a:lnTo>
                    <a:pt x="14830" y="19472"/>
                  </a:lnTo>
                  <a:lnTo>
                    <a:pt x="14830" y="19472"/>
                  </a:lnTo>
                  <a:cubicBezTo>
                    <a:pt x="21168" y="14968"/>
                    <a:pt x="20570" y="8046"/>
                    <a:pt x="13493" y="4011"/>
                  </a:cubicBezTo>
                  <a:cubicBezTo>
                    <a:pt x="9869" y="1945"/>
                    <a:pt x="5040" y="952"/>
                    <a:pt x="202" y="1279"/>
                  </a:cubicBezTo>
                  <a:close/>
                </a:path>
              </a:pathLst>
            </a:custGeom>
            <a:solidFill>
              <a:srgbClr val="5794CB"/>
            </a:solidFill>
            <a:ln w="12700" cap="flat">
              <a:noFill/>
              <a:miter lim="400000"/>
            </a:ln>
            <a:effectLst/>
          </p:spPr>
          <p:txBody>
            <a:bodyPr wrap="square" lIns="45719" tIns="45719" rIns="45719" bIns="45719" numCol="1" anchor="t">
              <a:noAutofit/>
            </a:bodyPr>
            <a:lstStyle/>
            <a:p>
              <a:pPr/>
            </a:p>
          </p:txBody>
        </p:sp>
        <p:sp>
          <p:nvSpPr>
            <p:cNvPr id="147" name="Shape"/>
            <p:cNvSpPr/>
            <p:nvPr/>
          </p:nvSpPr>
          <p:spPr>
            <a:xfrm>
              <a:off x="0" y="1238759"/>
              <a:ext cx="835609" cy="12409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41" y="0"/>
                  </a:moveTo>
                  <a:lnTo>
                    <a:pt x="21600" y="2509"/>
                  </a:lnTo>
                  <a:lnTo>
                    <a:pt x="21600" y="2509"/>
                  </a:lnTo>
                  <a:cubicBezTo>
                    <a:pt x="11798" y="5271"/>
                    <a:pt x="5742" y="11963"/>
                    <a:pt x="6593" y="19095"/>
                  </a:cubicBezTo>
                  <a:lnTo>
                    <a:pt x="9206" y="18710"/>
                  </a:lnTo>
                  <a:lnTo>
                    <a:pt x="5109" y="21600"/>
                  </a:lnTo>
                  <a:lnTo>
                    <a:pt x="0" y="20067"/>
                  </a:lnTo>
                  <a:lnTo>
                    <a:pt x="2616" y="19681"/>
                  </a:lnTo>
                  <a:lnTo>
                    <a:pt x="2616" y="19681"/>
                  </a:lnTo>
                  <a:cubicBezTo>
                    <a:pt x="1369" y="11255"/>
                    <a:pt x="8440" y="3268"/>
                    <a:pt x="20041" y="0"/>
                  </a:cubicBezTo>
                  <a:close/>
                </a:path>
              </a:pathLst>
            </a:custGeom>
            <a:solidFill>
              <a:srgbClr val="7EA9D7"/>
            </a:solidFill>
            <a:ln w="12700" cap="flat">
              <a:noFill/>
              <a:miter lim="400000"/>
            </a:ln>
            <a:effectLst/>
          </p:spPr>
          <p:txBody>
            <a:bodyPr wrap="square" lIns="45719" tIns="45719" rIns="45719" bIns="45719" numCol="1" anchor="t">
              <a:noAutofit/>
            </a:bodyPr>
            <a:lstStyle/>
            <a:p>
              <a:pPr/>
            </a:p>
          </p:txBody>
        </p:sp>
        <p:sp>
          <p:nvSpPr>
            <p:cNvPr id="148" name="Shape"/>
            <p:cNvSpPr/>
            <p:nvPr/>
          </p:nvSpPr>
          <p:spPr>
            <a:xfrm>
              <a:off x="1062650" y="173889"/>
              <a:ext cx="486163" cy="988412"/>
            </a:xfrm>
            <a:custGeom>
              <a:avLst/>
              <a:gdLst/>
              <a:ahLst/>
              <a:cxnLst>
                <a:cxn ang="0">
                  <a:pos x="wd2" y="hd2"/>
                </a:cxn>
                <a:cxn ang="5400000">
                  <a:pos x="wd2" y="hd2"/>
                </a:cxn>
                <a:cxn ang="10800000">
                  <a:pos x="wd2" y="hd2"/>
                </a:cxn>
                <a:cxn ang="16200000">
                  <a:pos x="wd2" y="hd2"/>
                </a:cxn>
              </a:cxnLst>
              <a:rect l="0" t="0" r="r" b="b"/>
              <a:pathLst>
                <a:path w="20582" h="21600" fill="norm" stroke="1" extrusionOk="0">
                  <a:moveTo>
                    <a:pt x="183" y="21600"/>
                  </a:moveTo>
                  <a:lnTo>
                    <a:pt x="183" y="21600"/>
                  </a:lnTo>
                  <a:cubicBezTo>
                    <a:pt x="-1018" y="14315"/>
                    <a:pt x="3721" y="7101"/>
                    <a:pt x="13258" y="1696"/>
                  </a:cubicBezTo>
                  <a:lnTo>
                    <a:pt x="10348" y="0"/>
                  </a:lnTo>
                  <a:lnTo>
                    <a:pt x="19330" y="999"/>
                  </a:lnTo>
                  <a:lnTo>
                    <a:pt x="20582" y="5964"/>
                  </a:lnTo>
                  <a:lnTo>
                    <a:pt x="17674" y="4269"/>
                  </a:lnTo>
                  <a:lnTo>
                    <a:pt x="17674" y="4269"/>
                  </a:lnTo>
                  <a:cubicBezTo>
                    <a:pt x="9688" y="8944"/>
                    <a:pt x="5750" y="15100"/>
                    <a:pt x="6774" y="21311"/>
                  </a:cubicBezTo>
                  <a:close/>
                </a:path>
              </a:pathLst>
            </a:custGeom>
            <a:solidFill>
              <a:srgbClr val="A5C0E3"/>
            </a:solidFill>
            <a:ln w="12700" cap="flat">
              <a:noFill/>
              <a:miter lim="400000"/>
            </a:ln>
            <a:effectLst/>
          </p:spPr>
          <p:txBody>
            <a:bodyPr wrap="square" lIns="45719" tIns="45719" rIns="45719" bIns="45719" numCol="1" anchor="t">
              <a:noAutofit/>
            </a:bodyPr>
            <a:lstStyle/>
            <a:p>
              <a:pPr/>
            </a:p>
          </p:txBody>
        </p:sp>
      </p:grpSp>
      <p:sp>
        <p:nvSpPr>
          <p:cNvPr id="150" name="TextBox 1"/>
          <p:cNvSpPr txBox="1"/>
          <p:nvPr/>
        </p:nvSpPr>
        <p:spPr>
          <a:xfrm>
            <a:off x="453984" y="1430691"/>
            <a:ext cx="6299201" cy="5273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000"/>
            </a:pPr>
            <a:r>
              <a:t>Goals: </a:t>
            </a:r>
            <a:r>
              <a:rPr b="0">
                <a:latin typeface="Calibri Light"/>
                <a:ea typeface="Calibri Light"/>
                <a:cs typeface="Calibri Light"/>
                <a:sym typeface="Calibri Light"/>
              </a:rPr>
              <a:t>What are the desired main outcomes of the campaign? To generate sales? Build database? Increase awareness? Get donations? Get sponsors?</a:t>
            </a:r>
            <a:endParaRPr b="0">
              <a:latin typeface="Calibri Light"/>
              <a:ea typeface="Calibri Light"/>
              <a:cs typeface="Calibri Light"/>
              <a:sym typeface="Calibri Light"/>
            </a:endParaRPr>
          </a:p>
          <a:p>
            <a:pPr>
              <a:defRPr sz="2000">
                <a:latin typeface="Calibri Light"/>
                <a:ea typeface="Calibri Light"/>
                <a:cs typeface="Calibri Light"/>
                <a:sym typeface="Calibri Light"/>
              </a:defRPr>
            </a:pPr>
          </a:p>
          <a:p>
            <a:pPr>
              <a:defRPr b="1" sz="2000"/>
            </a:pPr>
            <a:r>
              <a:t>KPI’s:</a:t>
            </a:r>
            <a:r>
              <a:rPr b="0"/>
              <a:t> </a:t>
            </a:r>
            <a:r>
              <a:rPr b="0">
                <a:latin typeface="Calibri Light"/>
                <a:ea typeface="Calibri Light"/>
                <a:cs typeface="Calibri Light"/>
                <a:sym typeface="Calibri Light"/>
              </a:rPr>
              <a:t>Key performance indicators are specifically attached to user behavior on the website and subsequently, social channels. KPI’s are identified for activities such as search rankings, pages visited, calls to action or conversion points completed, user engagement, etc.</a:t>
            </a:r>
            <a:endParaRPr b="0">
              <a:latin typeface="Calibri Light"/>
              <a:ea typeface="Calibri Light"/>
              <a:cs typeface="Calibri Light"/>
              <a:sym typeface="Calibri Light"/>
            </a:endParaRPr>
          </a:p>
          <a:p>
            <a:pPr>
              <a:defRPr sz="2000">
                <a:latin typeface="Calibri Light"/>
                <a:ea typeface="Calibri Light"/>
                <a:cs typeface="Calibri Light"/>
                <a:sym typeface="Calibri Light"/>
              </a:defRPr>
            </a:pPr>
          </a:p>
          <a:p>
            <a:pPr>
              <a:defRPr b="1" sz="2000"/>
            </a:pPr>
            <a:r>
              <a:t>Review &amp; Adjust:</a:t>
            </a:r>
            <a:r>
              <a:rPr b="0"/>
              <a:t>  </a:t>
            </a:r>
            <a:r>
              <a:rPr b="0">
                <a:latin typeface="Calibri Light"/>
                <a:ea typeface="Calibri Light"/>
                <a:cs typeface="Calibri Light"/>
                <a:sym typeface="Calibri Light"/>
              </a:rPr>
              <a:t>Companies should have a constant tracking mechanism for user behavior and engagement on websites, social media, email response and advertising. Adjustment for campaigns may be daily, weekly or monthly depending on how long a given campaign runs.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