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 b="def" i="def"/>
      <a:tcStyle>
        <a:tcBdr/>
        <a:fill>
          <a:solidFill>
            <a:srgbClr val="E9EFF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0" name="Shape 11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b="1" sz="2400"/>
            </a:lvl1pPr>
            <a:lvl2pPr marL="0" indent="457200">
              <a:buSzTx/>
              <a:buFontTx/>
              <a:buNone/>
              <a:defRPr b="1" sz="2400"/>
            </a:lvl2pPr>
            <a:lvl3pPr marL="0" indent="914400">
              <a:buSzTx/>
              <a:buFontTx/>
              <a:buNone/>
              <a:defRPr b="1" sz="2400"/>
            </a:lvl3pPr>
            <a:lvl4pPr marL="0" indent="1371600">
              <a:buSzTx/>
              <a:buFontTx/>
              <a:buNone/>
              <a:defRPr b="1" sz="2400"/>
            </a:lvl4pPr>
            <a:lvl5pPr marL="0" indent="1828800">
              <a:buSzTx/>
              <a:buFontTx/>
              <a:buNone/>
              <a:defRPr b="1"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/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b="1" sz="2400"/>
            </a:pPr>
          </a:p>
        </p:txBody>
      </p:sp>
      <p:sp>
        <p:nvSpPr>
          <p:cNvPr id="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/>
          <p:nvPr>
            <p:ph type="body" sz="quarter" idx="13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83" name="Picture Placeholder 2"/>
          <p:cNvSpPr/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84" name="Body Level One…"/>
          <p:cNvSpPr txBox="1"/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9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Text"/>
          <p:cNvSpPr txBox="1"/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02" name="Body Level One…"/>
          <p:cNvSpPr txBox="1"/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13" name="TextBox 5"/>
          <p:cNvSpPr txBox="1"/>
          <p:nvPr/>
        </p:nvSpPr>
        <p:spPr>
          <a:xfrm>
            <a:off x="286602" y="1697914"/>
            <a:ext cx="9703739" cy="1551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pc="120" sz="9600">
                <a:solidFill>
                  <a:srgbClr val="FFFFFF"/>
                </a:solidFill>
                <a:latin typeface="Franklin Gothic Demi Cond"/>
                <a:ea typeface="Franklin Gothic Demi Cond"/>
                <a:cs typeface="Franklin Gothic Demi Cond"/>
                <a:sym typeface="Franklin Gothic Demi Cond"/>
              </a:defRPr>
            </a:lvl1pPr>
          </a:lstStyle>
          <a:p>
            <a:pPr/>
            <a:r>
              <a:t>COMPOSITION</a:t>
            </a:r>
          </a:p>
        </p:txBody>
      </p:sp>
      <p:sp>
        <p:nvSpPr>
          <p:cNvPr id="114" name="TextBox 10"/>
          <p:cNvSpPr txBox="1"/>
          <p:nvPr/>
        </p:nvSpPr>
        <p:spPr>
          <a:xfrm>
            <a:off x="286601" y="5889835"/>
            <a:ext cx="4219393" cy="929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>
                <a:solidFill>
                  <a:srgbClr val="FFFFFF"/>
                </a:solidFill>
                <a:latin typeface="Franklin Gothic Medium Cond"/>
                <a:ea typeface="Franklin Gothic Medium Cond"/>
                <a:cs typeface="Franklin Gothic Medium Cond"/>
                <a:sym typeface="Franklin Gothic Medium Cond"/>
              </a:defRPr>
            </a:pPr>
            <a:r>
              <a:t>CHELSEA NEWMAN, MS</a:t>
            </a:r>
          </a:p>
          <a:p>
            <a:pPr>
              <a:defRPr b="1">
                <a:solidFill>
                  <a:srgbClr val="FFFFFF"/>
                </a:solidFill>
                <a:latin typeface="Franklin Gothic Medium Cond"/>
                <a:ea typeface="Franklin Gothic Medium Cond"/>
                <a:cs typeface="Franklin Gothic Medium Cond"/>
                <a:sym typeface="Franklin Gothic Medium Cond"/>
              </a:defRPr>
            </a:pPr>
            <a:r>
              <a:t>Clinical Assistant Professor</a:t>
            </a:r>
          </a:p>
          <a:p>
            <a:pPr>
              <a:defRPr b="1">
                <a:solidFill>
                  <a:srgbClr val="FFFFFF"/>
                </a:solidFill>
                <a:latin typeface="Franklin Gothic Medium Cond"/>
                <a:ea typeface="Franklin Gothic Medium Cond"/>
                <a:cs typeface="Franklin Gothic Medium Cond"/>
                <a:sym typeface="Franklin Gothic Medium Cond"/>
              </a:defRPr>
            </a:pPr>
            <a:r>
              <a:t>(PPT by Rebecca Cooney)</a:t>
            </a:r>
          </a:p>
        </p:txBody>
      </p:sp>
      <p:sp>
        <p:nvSpPr>
          <p:cNvPr id="115" name="Oval 6"/>
          <p:cNvSpPr/>
          <p:nvPr/>
        </p:nvSpPr>
        <p:spPr>
          <a:xfrm>
            <a:off x="286601" y="466818"/>
            <a:ext cx="764278" cy="764277"/>
          </a:xfrm>
          <a:prstGeom prst="ellipse">
            <a:avLst/>
          </a:prstGeom>
          <a:solidFill>
            <a:srgbClr val="981F32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16" name="TextBox 7"/>
          <p:cNvSpPr txBox="1"/>
          <p:nvPr/>
        </p:nvSpPr>
        <p:spPr>
          <a:xfrm>
            <a:off x="286602" y="2638400"/>
            <a:ext cx="9291782" cy="1590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pc="120" sz="9800">
                <a:solidFill>
                  <a:srgbClr val="FFFFFF"/>
                </a:solidFill>
                <a:latin typeface="Franklin Gothic Demi Cond"/>
                <a:ea typeface="Franklin Gothic Demi Cond"/>
                <a:cs typeface="Franklin Gothic Demi Cond"/>
                <a:sym typeface="Franklin Gothic Demi Cond"/>
              </a:defRPr>
            </a:lvl1pPr>
          </a:lstStyle>
          <a:p>
            <a:pPr/>
            <a:r>
              <a:t>&amp; HIERARCHY</a:t>
            </a:r>
          </a:p>
        </p:txBody>
      </p:sp>
      <p:sp>
        <p:nvSpPr>
          <p:cNvPr id="117" name="TextBox 9"/>
          <p:cNvSpPr txBox="1"/>
          <p:nvPr/>
        </p:nvSpPr>
        <p:spPr>
          <a:xfrm>
            <a:off x="423080" y="3938089"/>
            <a:ext cx="7287905" cy="4512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1pPr>
          </a:lstStyle>
          <a:p>
            <a:pPr/>
            <a:r>
              <a:t>Continued lessons in visual design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Picture 3" descr="Picture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0471" y="1385248"/>
            <a:ext cx="11459951" cy="4797189"/>
          </a:xfrm>
          <a:prstGeom prst="rect">
            <a:avLst/>
          </a:prstGeom>
          <a:ln w="12700">
            <a:miter lim="400000"/>
          </a:ln>
        </p:spPr>
      </p:pic>
      <p:sp>
        <p:nvSpPr>
          <p:cNvPr id="120" name="TextBox 4"/>
          <p:cNvSpPr txBox="1"/>
          <p:nvPr/>
        </p:nvSpPr>
        <p:spPr>
          <a:xfrm>
            <a:off x="0" y="6528696"/>
            <a:ext cx="12192000" cy="256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1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pPr/>
            <a:r>
              <a:t>Source: General Assembly Visual Communication 101 slide deck, Susannah Hainley, art director and designer</a:t>
            </a:r>
          </a:p>
        </p:txBody>
      </p:sp>
      <p:sp>
        <p:nvSpPr>
          <p:cNvPr id="121" name="TextBox 5"/>
          <p:cNvSpPr txBox="1"/>
          <p:nvPr/>
        </p:nvSpPr>
        <p:spPr>
          <a:xfrm>
            <a:off x="430471" y="477672"/>
            <a:ext cx="5131560" cy="688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4000"/>
            </a:lvl1pPr>
          </a:lstStyle>
          <a:p>
            <a:pPr/>
            <a:r>
              <a:t>Bad vs. Good Design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Picture 6" descr="Picture 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15152" y="2546857"/>
            <a:ext cx="526006" cy="545730"/>
          </a:xfrm>
          <a:prstGeom prst="rect">
            <a:avLst/>
          </a:prstGeom>
          <a:ln w="12700">
            <a:miter lim="400000"/>
          </a:ln>
        </p:spPr>
      </p:pic>
      <p:sp>
        <p:nvSpPr>
          <p:cNvPr id="124" name="TextBox 5"/>
          <p:cNvSpPr txBox="1"/>
          <p:nvPr/>
        </p:nvSpPr>
        <p:spPr>
          <a:xfrm>
            <a:off x="2245623" y="2688609"/>
            <a:ext cx="8304094" cy="1996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 sz="3600"/>
            </a:pPr>
            <a:r>
              <a:t>Humans naturally perceive objects as</a:t>
            </a:r>
          </a:p>
          <a:p>
            <a:pPr>
              <a:defRPr b="1" sz="3600"/>
            </a:pPr>
            <a:r>
              <a:t>organized patterns and groups.</a:t>
            </a:r>
          </a:p>
          <a:p>
            <a:pPr>
              <a:defRPr b="1" sz="3600"/>
            </a:pPr>
          </a:p>
          <a:p>
            <a:pPr algn="r">
              <a:defRPr sz="20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-Susannah Hainley, General Assembly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Picture 1" descr="Picture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817689" y="2069339"/>
            <a:ext cx="6556623" cy="2680081"/>
          </a:xfrm>
          <a:prstGeom prst="rect">
            <a:avLst/>
          </a:prstGeom>
          <a:ln w="12700">
            <a:miter lim="400000"/>
          </a:ln>
        </p:spPr>
      </p:pic>
      <p:sp>
        <p:nvSpPr>
          <p:cNvPr id="127" name="TextBox 4"/>
          <p:cNvSpPr txBox="1"/>
          <p:nvPr/>
        </p:nvSpPr>
        <p:spPr>
          <a:xfrm>
            <a:off x="0" y="6528696"/>
            <a:ext cx="12192000" cy="256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1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pPr/>
            <a:r>
              <a:t>Source: General Assembly Visual Communication 101 slide deck, Susannah Hainley, art director and designer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Picture 3" descr="Picture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73957" y="2594354"/>
            <a:ext cx="9392626" cy="1841169"/>
          </a:xfrm>
          <a:prstGeom prst="rect">
            <a:avLst/>
          </a:prstGeom>
          <a:ln w="12700">
            <a:miter lim="400000"/>
          </a:ln>
        </p:spPr>
      </p:pic>
      <p:sp>
        <p:nvSpPr>
          <p:cNvPr id="130" name="TextBox 4"/>
          <p:cNvSpPr txBox="1"/>
          <p:nvPr/>
        </p:nvSpPr>
        <p:spPr>
          <a:xfrm>
            <a:off x="0" y="6528696"/>
            <a:ext cx="12192000" cy="256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1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pPr/>
            <a:r>
              <a:t>Source: General Assembly Visual Communication 101 slide deck, Susannah Hainley, art director and designer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Picture 1" descr="Picture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822146" y="2357933"/>
            <a:ext cx="6547707" cy="2009351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TextBox 4"/>
          <p:cNvSpPr txBox="1"/>
          <p:nvPr/>
        </p:nvSpPr>
        <p:spPr>
          <a:xfrm>
            <a:off x="0" y="6528696"/>
            <a:ext cx="12192000" cy="256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1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pPr/>
            <a:r>
              <a:t>Source: General Assembly Visual Communication 101 slide deck, Susannah Hainley, art director and designer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BDD7EE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36" name="TextBox 2"/>
          <p:cNvSpPr txBox="1"/>
          <p:nvPr/>
        </p:nvSpPr>
        <p:spPr>
          <a:xfrm>
            <a:off x="2497539" y="2906971"/>
            <a:ext cx="6974008" cy="739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4400"/>
            </a:lvl1pPr>
          </a:lstStyle>
          <a:p>
            <a:pPr/>
            <a:r>
              <a:t>Composition Toolbox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extBox 4"/>
          <p:cNvSpPr txBox="1"/>
          <p:nvPr/>
        </p:nvSpPr>
        <p:spPr>
          <a:xfrm>
            <a:off x="0" y="6528696"/>
            <a:ext cx="12192000" cy="256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1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pPr/>
            <a:r>
              <a:t>Source: General Assembly Visual Communication 101 slide deck, Susannah Hainley, art director and designer</a:t>
            </a:r>
          </a:p>
        </p:txBody>
      </p:sp>
      <p:pic>
        <p:nvPicPr>
          <p:cNvPr id="139" name="Picture 1" descr="Picture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61276" y="703499"/>
            <a:ext cx="7096622" cy="529469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TextBox 4"/>
          <p:cNvSpPr txBox="1"/>
          <p:nvPr/>
        </p:nvSpPr>
        <p:spPr>
          <a:xfrm>
            <a:off x="0" y="6528696"/>
            <a:ext cx="12192000" cy="256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1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pPr/>
            <a:r>
              <a:t>Source: General Assembly Visual Communication 101 slide deck, Susannah Hainley, art director and designer</a:t>
            </a:r>
          </a:p>
        </p:txBody>
      </p:sp>
      <p:pic>
        <p:nvPicPr>
          <p:cNvPr id="142" name="Picture 6" descr="Picture 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82654" y="1076041"/>
            <a:ext cx="8566813" cy="5127108"/>
          </a:xfrm>
          <a:prstGeom prst="rect">
            <a:avLst/>
          </a:prstGeom>
          <a:ln w="12700">
            <a:miter lim="400000"/>
          </a:ln>
        </p:spPr>
      </p:pic>
      <p:sp>
        <p:nvSpPr>
          <p:cNvPr id="143" name="Rectangle 7"/>
          <p:cNvSpPr/>
          <p:nvPr/>
        </p:nvSpPr>
        <p:spPr>
          <a:xfrm>
            <a:off x="6196083" y="900751"/>
            <a:ext cx="1610436" cy="36849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44" name="TextBox 8"/>
          <p:cNvSpPr txBox="1"/>
          <p:nvPr/>
        </p:nvSpPr>
        <p:spPr>
          <a:xfrm>
            <a:off x="7110483" y="716207"/>
            <a:ext cx="2838735" cy="688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defRPr b="1" sz="4000"/>
            </a:lvl1pPr>
          </a:lstStyle>
          <a:p>
            <a:pPr/>
            <a:r>
              <a:t>Position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TextBox 4"/>
          <p:cNvSpPr txBox="1"/>
          <p:nvPr/>
        </p:nvSpPr>
        <p:spPr>
          <a:xfrm>
            <a:off x="0" y="6528696"/>
            <a:ext cx="12192000" cy="256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1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pPr/>
            <a:r>
              <a:t>Source: General Assembly Visual Communication 101 slide deck, Susannah Hainley, art director and designer</a:t>
            </a:r>
          </a:p>
        </p:txBody>
      </p:sp>
      <p:sp>
        <p:nvSpPr>
          <p:cNvPr id="147" name="Rectangle 7"/>
          <p:cNvSpPr/>
          <p:nvPr/>
        </p:nvSpPr>
        <p:spPr>
          <a:xfrm>
            <a:off x="6196083" y="900751"/>
            <a:ext cx="1610436" cy="36849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148" name="Picture 1" descr="Picture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03577" y="497006"/>
            <a:ext cx="8209413" cy="572553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TextBox 4"/>
          <p:cNvSpPr txBox="1"/>
          <p:nvPr/>
        </p:nvSpPr>
        <p:spPr>
          <a:xfrm>
            <a:off x="0" y="6528696"/>
            <a:ext cx="12192000" cy="256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1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pPr/>
            <a:r>
              <a:t>Source: General Assembly Visual Communication 101 slide deck, Susannah Hainley, art director and designer</a:t>
            </a:r>
          </a:p>
        </p:txBody>
      </p:sp>
      <p:sp>
        <p:nvSpPr>
          <p:cNvPr id="151" name="Rectangle 7"/>
          <p:cNvSpPr/>
          <p:nvPr/>
        </p:nvSpPr>
        <p:spPr>
          <a:xfrm>
            <a:off x="6196083" y="900751"/>
            <a:ext cx="1610436" cy="36849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152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74386" y="390096"/>
            <a:ext cx="8625459" cy="5911962"/>
          </a:xfrm>
          <a:prstGeom prst="rect">
            <a:avLst/>
          </a:prstGeom>
          <a:ln w="12700">
            <a:miter lim="400000"/>
          </a:ln>
        </p:spPr>
      </p:pic>
      <p:sp>
        <p:nvSpPr>
          <p:cNvPr id="153" name="Rectangle 5"/>
          <p:cNvSpPr/>
          <p:nvPr/>
        </p:nvSpPr>
        <p:spPr>
          <a:xfrm>
            <a:off x="4585649" y="637883"/>
            <a:ext cx="1610436" cy="467587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54" name="TextBox 6"/>
          <p:cNvSpPr txBox="1"/>
          <p:nvPr/>
        </p:nvSpPr>
        <p:spPr>
          <a:xfrm>
            <a:off x="2388359" y="645368"/>
            <a:ext cx="2838736" cy="688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4000"/>
            </a:lvl1pPr>
          </a:lstStyle>
          <a:p>
            <a:pPr/>
            <a:r>
              <a:t>Size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Picture 1" descr="Picture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57" name="TextBox 4"/>
          <p:cNvSpPr txBox="1"/>
          <p:nvPr/>
        </p:nvSpPr>
        <p:spPr>
          <a:xfrm>
            <a:off x="0" y="6528696"/>
            <a:ext cx="12192000" cy="256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100">
                <a:solidFill>
                  <a:srgbClr val="FFFFFF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pPr/>
            <a:r>
              <a:t>Source: General Assembly Visual Communication 101 slide deck, Susannah Hainley, art director and designer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TextBox 4"/>
          <p:cNvSpPr txBox="1"/>
          <p:nvPr/>
        </p:nvSpPr>
        <p:spPr>
          <a:xfrm>
            <a:off x="0" y="6528696"/>
            <a:ext cx="12192000" cy="256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1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pPr/>
            <a:r>
              <a:t>Source: General Assembly Visual Communication 101 slide deck, Susannah Hainley, art director and designer</a:t>
            </a:r>
          </a:p>
        </p:txBody>
      </p:sp>
      <p:pic>
        <p:nvPicPr>
          <p:cNvPr id="160" name="Picture 1" descr="Picture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88360" y="1216776"/>
            <a:ext cx="6974004" cy="4976047"/>
          </a:xfrm>
          <a:prstGeom prst="rect">
            <a:avLst/>
          </a:prstGeom>
          <a:ln w="12700">
            <a:miter lim="400000"/>
          </a:ln>
        </p:spPr>
      </p:pic>
      <p:sp>
        <p:nvSpPr>
          <p:cNvPr id="161" name="TextBox 8"/>
          <p:cNvSpPr txBox="1"/>
          <p:nvPr/>
        </p:nvSpPr>
        <p:spPr>
          <a:xfrm>
            <a:off x="2620370" y="645368"/>
            <a:ext cx="2606725" cy="688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4000"/>
            </a:lvl1pPr>
          </a:lstStyle>
          <a:p>
            <a:pPr/>
            <a:r>
              <a:t>Color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TextBox 4"/>
          <p:cNvSpPr txBox="1"/>
          <p:nvPr/>
        </p:nvSpPr>
        <p:spPr>
          <a:xfrm>
            <a:off x="0" y="6528696"/>
            <a:ext cx="12192000" cy="256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1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pPr/>
            <a:r>
              <a:t>Source: General Assembly Visual Communication 101 slide deck, Susannah Hainley, art director and designer</a:t>
            </a:r>
          </a:p>
        </p:txBody>
      </p:sp>
      <p:pic>
        <p:nvPicPr>
          <p:cNvPr id="164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79784" y="291081"/>
            <a:ext cx="9032432" cy="604148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TextBox 4"/>
          <p:cNvSpPr txBox="1"/>
          <p:nvPr/>
        </p:nvSpPr>
        <p:spPr>
          <a:xfrm>
            <a:off x="0" y="6528696"/>
            <a:ext cx="12192000" cy="256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1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pPr/>
            <a:r>
              <a:t>Source: General Assembly Visual Communication 101 slide deck, Susannah Hainley, art director and designer</a:t>
            </a:r>
          </a:p>
        </p:txBody>
      </p:sp>
      <p:sp>
        <p:nvSpPr>
          <p:cNvPr id="167" name="TextBox 8"/>
          <p:cNvSpPr txBox="1"/>
          <p:nvPr/>
        </p:nvSpPr>
        <p:spPr>
          <a:xfrm>
            <a:off x="1521795" y="513096"/>
            <a:ext cx="2606725" cy="688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4000"/>
            </a:lvl1pPr>
          </a:lstStyle>
          <a:p>
            <a:pPr/>
            <a:r>
              <a:t>Proximity</a:t>
            </a:r>
          </a:p>
        </p:txBody>
      </p:sp>
      <p:pic>
        <p:nvPicPr>
          <p:cNvPr id="168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21795" y="1758569"/>
            <a:ext cx="8737608" cy="4478458"/>
          </a:xfrm>
          <a:prstGeom prst="rect">
            <a:avLst/>
          </a:prstGeom>
          <a:ln w="12700">
            <a:miter lim="400000"/>
          </a:ln>
        </p:spPr>
      </p:pic>
      <p:sp>
        <p:nvSpPr>
          <p:cNvPr id="169" name="TextBox 6"/>
          <p:cNvSpPr txBox="1"/>
          <p:nvPr/>
        </p:nvSpPr>
        <p:spPr>
          <a:xfrm>
            <a:off x="1543857" y="1050987"/>
            <a:ext cx="2606726" cy="447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2400"/>
            </a:lvl1pPr>
          </a:lstStyle>
          <a:p>
            <a:pPr/>
            <a:r>
              <a:t>also, white space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TextBox 4"/>
          <p:cNvSpPr txBox="1"/>
          <p:nvPr/>
        </p:nvSpPr>
        <p:spPr>
          <a:xfrm>
            <a:off x="0" y="6528696"/>
            <a:ext cx="12192000" cy="256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1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pPr/>
            <a:r>
              <a:t>Source: General Assembly Visual Communication 101 slide deck, Susannah Hainley, art director and designer</a:t>
            </a:r>
          </a:p>
        </p:txBody>
      </p:sp>
      <p:pic>
        <p:nvPicPr>
          <p:cNvPr id="172" name="Picture 1" descr="Picture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19152" y="366215"/>
            <a:ext cx="9708037" cy="5928572"/>
          </a:xfrm>
          <a:prstGeom prst="rect">
            <a:avLst/>
          </a:prstGeom>
          <a:ln>
            <a:solidFill>
              <a:srgbClr val="808080"/>
            </a:solidFill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TextBox 4"/>
          <p:cNvSpPr txBox="1"/>
          <p:nvPr/>
        </p:nvSpPr>
        <p:spPr>
          <a:xfrm>
            <a:off x="0" y="6528696"/>
            <a:ext cx="12192000" cy="256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1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pPr/>
            <a:r>
              <a:t>Source: General Assembly Visual Communication 101 slide deck, Susannah Hainley, art director and designer</a:t>
            </a:r>
          </a:p>
        </p:txBody>
      </p:sp>
      <p:sp>
        <p:nvSpPr>
          <p:cNvPr id="175" name="TextBox 8"/>
          <p:cNvSpPr txBox="1"/>
          <p:nvPr/>
        </p:nvSpPr>
        <p:spPr>
          <a:xfrm>
            <a:off x="2546373" y="513094"/>
            <a:ext cx="2606725" cy="688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4000"/>
            </a:lvl1pPr>
          </a:lstStyle>
          <a:p>
            <a:pPr/>
            <a:r>
              <a:t>Repetition</a:t>
            </a:r>
          </a:p>
        </p:txBody>
      </p:sp>
      <p:pic>
        <p:nvPicPr>
          <p:cNvPr id="176" name="Picture 1" descr="Picture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546373" y="1431036"/>
            <a:ext cx="6720458" cy="488760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TextBox 4"/>
          <p:cNvSpPr txBox="1"/>
          <p:nvPr/>
        </p:nvSpPr>
        <p:spPr>
          <a:xfrm>
            <a:off x="0" y="6528696"/>
            <a:ext cx="12192000" cy="256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1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pPr/>
            <a:r>
              <a:t>Source: General Assembly Visual Communication 101 slide deck, Susannah Hainley, art director and designer</a:t>
            </a:r>
          </a:p>
        </p:txBody>
      </p:sp>
      <p:pic>
        <p:nvPicPr>
          <p:cNvPr id="179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36948" y="300251"/>
            <a:ext cx="8353164" cy="600427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TextBox 4"/>
          <p:cNvSpPr txBox="1"/>
          <p:nvPr/>
        </p:nvSpPr>
        <p:spPr>
          <a:xfrm>
            <a:off x="0" y="6528696"/>
            <a:ext cx="12192000" cy="256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1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pPr/>
            <a:r>
              <a:t>Source: General Assembly Visual Communication 101 slide deck, Susannah Hainley, art director and designer</a:t>
            </a:r>
          </a:p>
        </p:txBody>
      </p:sp>
      <p:sp>
        <p:nvSpPr>
          <p:cNvPr id="182" name="TextBox 8"/>
          <p:cNvSpPr txBox="1"/>
          <p:nvPr/>
        </p:nvSpPr>
        <p:spPr>
          <a:xfrm>
            <a:off x="2405025" y="513094"/>
            <a:ext cx="6624923" cy="1285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4000"/>
            </a:lvl1pPr>
          </a:lstStyle>
          <a:p>
            <a:pPr/>
            <a:r>
              <a:t>When elements are askew…</a:t>
            </a:r>
          </a:p>
        </p:txBody>
      </p:sp>
      <p:pic>
        <p:nvPicPr>
          <p:cNvPr id="183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63680" y="1220980"/>
            <a:ext cx="6907615" cy="510123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TextBox 4"/>
          <p:cNvSpPr txBox="1"/>
          <p:nvPr/>
        </p:nvSpPr>
        <p:spPr>
          <a:xfrm>
            <a:off x="0" y="6528696"/>
            <a:ext cx="12192000" cy="256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1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pPr/>
            <a:r>
              <a:t>Source: General Assembly Visual Communication 101 slide deck, Susannah Hainley, art director and designer</a:t>
            </a:r>
          </a:p>
        </p:txBody>
      </p:sp>
      <p:sp>
        <p:nvSpPr>
          <p:cNvPr id="186" name="TextBox 8"/>
          <p:cNvSpPr txBox="1"/>
          <p:nvPr/>
        </p:nvSpPr>
        <p:spPr>
          <a:xfrm>
            <a:off x="2405025" y="383799"/>
            <a:ext cx="6624923" cy="688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4000"/>
            </a:lvl1pPr>
          </a:lstStyle>
          <a:p>
            <a:pPr/>
            <a:r>
              <a:t>Alignment</a:t>
            </a:r>
          </a:p>
        </p:txBody>
      </p:sp>
      <p:pic>
        <p:nvPicPr>
          <p:cNvPr id="187" name="Picture 1" descr="Picture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405024" y="1091685"/>
            <a:ext cx="7036132" cy="543701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TextBox 4"/>
          <p:cNvSpPr txBox="1"/>
          <p:nvPr/>
        </p:nvSpPr>
        <p:spPr>
          <a:xfrm>
            <a:off x="0" y="6528696"/>
            <a:ext cx="12192000" cy="256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1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pPr/>
            <a:r>
              <a:t>Source: General Assembly Visual Communication 101 slide deck, Susannah Hainley, art director and designer</a:t>
            </a:r>
          </a:p>
        </p:txBody>
      </p:sp>
      <p:pic>
        <p:nvPicPr>
          <p:cNvPr id="190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98145" y="352141"/>
            <a:ext cx="9697234" cy="586973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TextBox 4"/>
          <p:cNvSpPr txBox="1"/>
          <p:nvPr/>
        </p:nvSpPr>
        <p:spPr>
          <a:xfrm>
            <a:off x="0" y="6528696"/>
            <a:ext cx="12192000" cy="256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1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pPr/>
            <a:r>
              <a:t>Source: General Assembly Visual Communication 101 slide deck, Susannah Hainley, art director and designer</a:t>
            </a:r>
          </a:p>
        </p:txBody>
      </p:sp>
      <p:sp>
        <p:nvSpPr>
          <p:cNvPr id="193" name="TextBox 8"/>
          <p:cNvSpPr txBox="1"/>
          <p:nvPr/>
        </p:nvSpPr>
        <p:spPr>
          <a:xfrm>
            <a:off x="1177971" y="607850"/>
            <a:ext cx="6624923" cy="688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4000"/>
            </a:lvl1pPr>
          </a:lstStyle>
          <a:p>
            <a:pPr/>
            <a:r>
              <a:t>Principles of Composition</a:t>
            </a:r>
          </a:p>
        </p:txBody>
      </p:sp>
      <p:pic>
        <p:nvPicPr>
          <p:cNvPr id="194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7971" y="1553713"/>
            <a:ext cx="9576511" cy="43557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TextBox 4"/>
          <p:cNvSpPr txBox="1"/>
          <p:nvPr/>
        </p:nvSpPr>
        <p:spPr>
          <a:xfrm>
            <a:off x="0" y="6528696"/>
            <a:ext cx="12192000" cy="256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1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pPr/>
            <a:r>
              <a:t>Source: General Assembly Visual Communication 101 slide deck, Susannah Hainley, art director and designer</a:t>
            </a:r>
          </a:p>
        </p:txBody>
      </p:sp>
      <p:pic>
        <p:nvPicPr>
          <p:cNvPr id="197" name="Picture 1" descr="Picture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89177" y="251844"/>
            <a:ext cx="10213645" cy="6102933"/>
          </a:xfrm>
          <a:prstGeom prst="rect">
            <a:avLst/>
          </a:prstGeom>
          <a:ln>
            <a:solidFill>
              <a:srgbClr val="808080"/>
            </a:solidFill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