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b="def" i="def"/>
      <a:tcStyle>
        <a:tcBdr/>
        <a:fill>
          <a:solidFill>
            <a:srgbClr val="FFFFFF"/>
          </a:solidFill>
        </a:fill>
      </a:tcStyle>
    </a:band2H>
    <a:firstCo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4"/>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839786" y="2057400"/>
            <a:ext cx="3932241"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13"/>
          </p:nvPr>
        </p:nvSpPr>
        <p:spPr>
          <a:xfrm>
            <a:off x="5183187" y="987425"/>
            <a:ext cx="6172202"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724900" y="365125"/>
            <a:ext cx="2628900" cy="5811838"/>
          </a:xfrm>
          <a:prstGeom prst="rect">
            <a:avLst/>
          </a:prstGeom>
        </p:spPr>
        <p:txBody>
          <a:bodyPr/>
          <a:lstStyle/>
          <a:p>
            <a:pPr/>
            <a:r>
              <a:t>Title Text</a:t>
            </a:r>
          </a:p>
        </p:txBody>
      </p:sp>
      <p:sp>
        <p:nvSpPr>
          <p:cNvPr id="102" name="Body Level One…"/>
          <p:cNvSpPr txBox="1"/>
          <p:nvPr>
            <p:ph type="body" idx="1"/>
          </p:nvPr>
        </p:nvSpPr>
        <p:spPr>
          <a:xfrm>
            <a:off x="838200" y="365125"/>
            <a:ext cx="7734300" cy="58118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21" y="6404293"/>
            <a:ext cx="263980" cy="269239"/>
          </a:xfrm>
          <a:prstGeom prst="rect">
            <a:avLst/>
          </a:prstGeom>
          <a:ln w="12700">
            <a:miter lim="400000"/>
          </a:ln>
        </p:spPr>
        <p:txBody>
          <a:bodyPr wrap="none" lIns="45718" tIns="45718" rIns="45718" bIns="45718"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Rectangle 3"/>
          <p:cNvSpPr/>
          <p:nvPr/>
        </p:nvSpPr>
        <p:spPr>
          <a:xfrm>
            <a:off x="0" y="0"/>
            <a:ext cx="12192000" cy="6858000"/>
          </a:xfrm>
          <a:prstGeom prst="rect">
            <a:avLst/>
          </a:prstGeom>
          <a:solidFill>
            <a:srgbClr val="000000"/>
          </a:solidFill>
          <a:ln w="12700">
            <a:miter lim="400000"/>
          </a:ln>
        </p:spPr>
        <p:txBody>
          <a:bodyPr lIns="45718" tIns="45718" rIns="45718" bIns="45718" anchor="ctr"/>
          <a:lstStyle/>
          <a:p>
            <a:pPr algn="ctr">
              <a:defRPr>
                <a:solidFill>
                  <a:srgbClr val="FFFFFF"/>
                </a:solidFill>
              </a:defRPr>
            </a:pPr>
          </a:p>
        </p:txBody>
      </p:sp>
      <p:sp>
        <p:nvSpPr>
          <p:cNvPr id="113" name="TextBox 1"/>
          <p:cNvSpPr txBox="1"/>
          <p:nvPr/>
        </p:nvSpPr>
        <p:spPr>
          <a:xfrm>
            <a:off x="1159386" y="476106"/>
            <a:ext cx="11383883" cy="3012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spc="120" sz="9600">
                <a:solidFill>
                  <a:srgbClr val="FFFFFF"/>
                </a:solidFill>
                <a:latin typeface="Franklin Gothic Demi Cond"/>
                <a:ea typeface="Franklin Gothic Demi Cond"/>
                <a:cs typeface="Franklin Gothic Demi Cond"/>
                <a:sym typeface="Franklin Gothic Demi Cond"/>
              </a:defRPr>
            </a:lvl1pPr>
          </a:lstStyle>
          <a:p>
            <a:pPr/>
            <a:r>
              <a:t>FONTS &amp; TYPOGRAPHY</a:t>
            </a:r>
          </a:p>
        </p:txBody>
      </p:sp>
      <p:sp>
        <p:nvSpPr>
          <p:cNvPr id="114" name="TextBox 6"/>
          <p:cNvSpPr txBox="1"/>
          <p:nvPr/>
        </p:nvSpPr>
        <p:spPr>
          <a:xfrm>
            <a:off x="307075" y="3343116"/>
            <a:ext cx="11252580" cy="99517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3000">
                <a:solidFill>
                  <a:srgbClr val="FFFFFF"/>
                </a:solidFill>
                <a:latin typeface="Franklin Gothic Book"/>
                <a:ea typeface="Franklin Gothic Book"/>
                <a:cs typeface="Franklin Gothic Book"/>
                <a:sym typeface="Franklin Gothic Book"/>
              </a:defRPr>
            </a:lvl1pPr>
          </a:lstStyle>
          <a:p>
            <a:pPr/>
            <a:r>
              <a:t>Understanding the psychological and emotional impact of typefaces</a:t>
            </a:r>
          </a:p>
        </p:txBody>
      </p:sp>
      <p:sp>
        <p:nvSpPr>
          <p:cNvPr id="115" name="Oval 8"/>
          <p:cNvSpPr/>
          <p:nvPr/>
        </p:nvSpPr>
        <p:spPr>
          <a:xfrm>
            <a:off x="286602" y="466818"/>
            <a:ext cx="764279" cy="764279"/>
          </a:xfrm>
          <a:prstGeom prst="ellipse">
            <a:avLst/>
          </a:prstGeom>
          <a:solidFill>
            <a:srgbClr val="981F32"/>
          </a:solidFill>
          <a:ln w="12700">
            <a:miter lim="400000"/>
          </a:ln>
        </p:spPr>
        <p:txBody>
          <a:bodyPr lIns="45718" tIns="45718" rIns="45718" bIns="45718" anchor="ctr"/>
          <a:lstStyle/>
          <a:p>
            <a:pPr algn="ctr">
              <a:defRPr>
                <a:solidFill>
                  <a:srgbClr val="FFFFFF"/>
                </a:solidFill>
              </a:defRPr>
            </a:pPr>
          </a:p>
        </p:txBody>
      </p:sp>
      <p:sp>
        <p:nvSpPr>
          <p:cNvPr id="116" name="TextBox 11"/>
          <p:cNvSpPr txBox="1"/>
          <p:nvPr/>
        </p:nvSpPr>
        <p:spPr>
          <a:xfrm>
            <a:off x="248502" y="5483438"/>
            <a:ext cx="3482347" cy="9296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a:solidFill>
                  <a:srgbClr val="FFFFFF"/>
                </a:solidFill>
                <a:latin typeface="Franklin Gothic Medium Cond"/>
                <a:ea typeface="Franklin Gothic Medium Cond"/>
                <a:cs typeface="Franklin Gothic Medium Cond"/>
                <a:sym typeface="Franklin Gothic Medium Cond"/>
              </a:defRPr>
            </a:pPr>
            <a:r>
              <a:t>CHELSEA NEWMAN, MS</a:t>
            </a:r>
          </a:p>
          <a:p>
            <a:pPr>
              <a:defRPr b="1">
                <a:solidFill>
                  <a:srgbClr val="FFFFFF"/>
                </a:solidFill>
                <a:latin typeface="Franklin Gothic Medium Cond"/>
                <a:ea typeface="Franklin Gothic Medium Cond"/>
                <a:cs typeface="Franklin Gothic Medium Cond"/>
                <a:sym typeface="Franklin Gothic Medium Cond"/>
              </a:defRPr>
            </a:pPr>
            <a:r>
              <a:t>Clinical Assistant Professor</a:t>
            </a:r>
          </a:p>
          <a:p>
            <a:pPr>
              <a:defRPr b="1">
                <a:solidFill>
                  <a:srgbClr val="FFFFFF"/>
                </a:solidFill>
                <a:latin typeface="Franklin Gothic Medium Cond"/>
                <a:ea typeface="Franklin Gothic Medium Cond"/>
                <a:cs typeface="Franklin Gothic Medium Cond"/>
                <a:sym typeface="Franklin Gothic Medium Cond"/>
              </a:defRPr>
            </a:pPr>
            <a:r>
              <a:t>PPT by Rebecca Cooney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Rectangle 3"/>
          <p:cNvSpPr txBox="1"/>
          <p:nvPr/>
        </p:nvSpPr>
        <p:spPr>
          <a:xfrm>
            <a:off x="1699760" y="2085318"/>
            <a:ext cx="8877263" cy="4282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2800">
                <a:latin typeface="Calibri Light"/>
                <a:ea typeface="Calibri Light"/>
                <a:cs typeface="Calibri Light"/>
                <a:sym typeface="Calibri Light"/>
              </a:defRPr>
            </a:pPr>
            <a:r>
              <a:t>Each element of the design contributes to user experience, typography is considered to be the core element because users spend more time reading texts than enjoying pictures or doing something else. All parameters applied to the web page typography, no matter what it is: spacing between letters, size, color etc., has a great psychological and emotional impact on viewers.</a:t>
            </a:r>
          </a:p>
          <a:p>
            <a:pPr algn="ctr">
              <a:defRPr sz="2800">
                <a:latin typeface="Calibri Light"/>
                <a:ea typeface="Calibri Light"/>
                <a:cs typeface="Calibri Light"/>
                <a:sym typeface="Calibri Light"/>
              </a:defRPr>
            </a:pPr>
          </a:p>
          <a:p>
            <a:pPr algn="ctr">
              <a:defRPr sz="2000">
                <a:latin typeface="Calibri Light"/>
                <a:ea typeface="Calibri Light"/>
                <a:cs typeface="Calibri Light"/>
                <a:sym typeface="Calibri Light"/>
              </a:defRPr>
            </a:pPr>
            <a:r>
              <a:t>Alex Bulat, Template Monster</a:t>
            </a:r>
          </a:p>
        </p:txBody>
      </p:sp>
      <p:sp>
        <p:nvSpPr>
          <p:cNvPr id="119" name="Left Bracket 5"/>
          <p:cNvSpPr/>
          <p:nvPr/>
        </p:nvSpPr>
        <p:spPr>
          <a:xfrm rot="5400000">
            <a:off x="5977523" y="-2914554"/>
            <a:ext cx="321739" cy="88772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9671" y="21600"/>
                  <a:pt x="0" y="21571"/>
                  <a:pt x="0" y="21535"/>
                </a:cubicBezTo>
                <a:lnTo>
                  <a:pt x="0" y="65"/>
                </a:lnTo>
                <a:cubicBezTo>
                  <a:pt x="0" y="29"/>
                  <a:pt x="9671" y="0"/>
                  <a:pt x="21600" y="0"/>
                </a:cubicBezTo>
              </a:path>
            </a:pathLst>
          </a:custGeom>
          <a:ln w="38100">
            <a:solidFill>
              <a:srgbClr val="BFBFBF"/>
            </a:solidFill>
            <a:miter/>
          </a:ln>
        </p:spPr>
        <p:txBody>
          <a:bodyPr lIns="45718" tIns="45718" rIns="45718" bIns="45718" anchor="ctr"/>
          <a:lstStyle/>
          <a:p>
            <a:pPr algn="ctr"/>
          </a:p>
        </p:txBody>
      </p:sp>
      <p:sp>
        <p:nvSpPr>
          <p:cNvPr id="120" name="Rectangle 6"/>
          <p:cNvSpPr/>
          <p:nvPr/>
        </p:nvSpPr>
        <p:spPr>
          <a:xfrm>
            <a:off x="5452283" y="1240376"/>
            <a:ext cx="1221478" cy="283701"/>
          </a:xfrm>
          <a:prstGeom prst="rect">
            <a:avLst/>
          </a:prstGeom>
          <a:solidFill>
            <a:srgbClr val="FFFFFF"/>
          </a:solidFill>
          <a:ln w="12700">
            <a:miter lim="400000"/>
          </a:ln>
        </p:spPr>
        <p:txBody>
          <a:bodyPr lIns="45718" tIns="45718" rIns="45718" bIns="45718" anchor="ctr"/>
          <a:lstStyle/>
          <a:p>
            <a:pPr algn="ctr">
              <a:defRPr>
                <a:solidFill>
                  <a:srgbClr val="FFFFFF"/>
                </a:solidFill>
              </a:defRPr>
            </a:pPr>
          </a:p>
        </p:txBody>
      </p:sp>
      <p:sp>
        <p:nvSpPr>
          <p:cNvPr id="121" name="TextBox 4"/>
          <p:cNvSpPr txBox="1"/>
          <p:nvPr/>
        </p:nvSpPr>
        <p:spPr>
          <a:xfrm>
            <a:off x="5452283" y="0"/>
            <a:ext cx="1665029" cy="37363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sz="23900">
                <a:solidFill>
                  <a:srgbClr val="BFBFBF"/>
                </a:solidFill>
                <a:latin typeface="Franklin Gothic Medium Cond"/>
                <a:ea typeface="Franklin Gothic Medium Cond"/>
                <a:cs typeface="Franklin Gothic Medium Cond"/>
                <a:sym typeface="Franklin Gothic Medium Cond"/>
              </a:defRPr>
            </a:lvl1pPr>
          </a:lstStyle>
          <a:p>
            <a:pPr/>
            <a:r>
              <a:t>“</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123" name="Table 6"/>
          <p:cNvGraphicFramePr/>
          <p:nvPr/>
        </p:nvGraphicFramePr>
        <p:xfrm>
          <a:off x="2866028" y="1492246"/>
          <a:ext cx="6182437" cy="455740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245715"/>
                <a:gridCol w="4936720"/>
              </a:tblGrid>
              <a:tr h="1215308">
                <a:tc>
                  <a:txBody>
                    <a:bodyPr/>
                    <a:lstStyle/>
                    <a:p>
                      <a:pPr algn="ctr">
                        <a:spcBef>
                          <a:spcPts val="400"/>
                        </a:spcBef>
                        <a:defRPr sz="1800"/>
                      </a:pPr>
                      <a:r>
                        <a:rPr sz="4800">
                          <a:latin typeface="Times New Roman"/>
                          <a:ea typeface="Times New Roman"/>
                          <a:cs typeface="Times New Roman"/>
                          <a:sym typeface="Times New Roman"/>
                        </a:rPr>
                        <a:t>Aa</a:t>
                      </a:r>
                    </a:p>
                  </a:txBody>
                  <a:tcPr marL="0" marR="0" marT="0" marB="0" anchor="ctr" anchorCtr="0" horzOverflow="overflow">
                    <a:solidFill>
                      <a:srgbClr val="D9D9D9"/>
                    </a:solidFill>
                  </a:tcPr>
                </a:tc>
                <a:tc>
                  <a:txBody>
                    <a:bodyPr/>
                    <a:lstStyle/>
                    <a:p>
                      <a:pPr algn="l">
                        <a:spcBef>
                          <a:spcPts val="400"/>
                        </a:spcBef>
                        <a:defRPr b="1" sz="1800"/>
                      </a:pPr>
                      <a:r>
                        <a:t>Serif Fonts: </a:t>
                      </a:r>
                      <a:r>
                        <a:rPr b="0">
                          <a:latin typeface="Calibri Light"/>
                          <a:ea typeface="Calibri Light"/>
                          <a:cs typeface="Calibri Light"/>
                          <a:sym typeface="Calibri Light"/>
                        </a:rPr>
                        <a:t>Serif fonts have short lines at the top and bottom of each letter. Tend to be more formal in feel. Work best in headings.</a:t>
                      </a:r>
                    </a:p>
                  </a:txBody>
                  <a:tcPr marL="0" marR="0" marT="0" marB="0" anchor="ctr" anchorCtr="0" horzOverflow="overflow"/>
                </a:tc>
              </a:tr>
              <a:tr h="1215308">
                <a:tc>
                  <a:txBody>
                    <a:bodyPr/>
                    <a:lstStyle/>
                    <a:p>
                      <a:pPr algn="ctr">
                        <a:spcBef>
                          <a:spcPts val="400"/>
                        </a:spcBef>
                        <a:defRPr sz="1800"/>
                      </a:pPr>
                      <a:r>
                        <a:rPr sz="4800"/>
                        <a:t>Bb</a:t>
                      </a:r>
                    </a:p>
                  </a:txBody>
                  <a:tcPr marL="0" marR="0" marT="0" marB="0" anchor="ctr" anchorCtr="0" horzOverflow="overflow">
                    <a:solidFill>
                      <a:srgbClr val="D9D9D9"/>
                    </a:solidFill>
                  </a:tcPr>
                </a:tc>
                <a:tc>
                  <a:txBody>
                    <a:bodyPr/>
                    <a:lstStyle/>
                    <a:p>
                      <a:pPr algn="l">
                        <a:spcBef>
                          <a:spcPts val="400"/>
                        </a:spcBef>
                        <a:defRPr b="1" sz="1800"/>
                      </a:pPr>
                      <a:r>
                        <a:t>San Serif Fonts: </a:t>
                      </a:r>
                      <a:r>
                        <a:rPr b="0">
                          <a:latin typeface="Calibri Light"/>
                          <a:ea typeface="Calibri Light"/>
                          <a:cs typeface="Calibri Light"/>
                          <a:sym typeface="Calibri Light"/>
                        </a:rPr>
                        <a:t>To be sans is to be absent-of the short lines found at the top and bottom of letters. Best for body copy and headlines.</a:t>
                      </a:r>
                    </a:p>
                  </a:txBody>
                  <a:tcPr marL="0" marR="0" marT="0" marB="0" anchor="ctr" anchorCtr="0" horzOverflow="overflow"/>
                </a:tc>
              </a:tr>
              <a:tr h="1215308">
                <a:tc>
                  <a:txBody>
                    <a:bodyPr/>
                    <a:lstStyle/>
                    <a:p>
                      <a:pPr algn="ctr">
                        <a:spcBef>
                          <a:spcPts val="400"/>
                        </a:spcBef>
                        <a:defRPr sz="1800"/>
                      </a:pPr>
                      <a:r>
                        <a:rPr sz="5400">
                          <a:latin typeface="Vladimir Script"/>
                          <a:ea typeface="Vladimir Script"/>
                          <a:cs typeface="Vladimir Script"/>
                          <a:sym typeface="Vladimir Script"/>
                        </a:rPr>
                        <a:t>Cc</a:t>
                      </a:r>
                    </a:p>
                  </a:txBody>
                  <a:tcPr marL="0" marR="0" marT="0" marB="0" anchor="ctr" anchorCtr="0" horzOverflow="overflow">
                    <a:solidFill>
                      <a:srgbClr val="D9D9D9"/>
                    </a:solidFill>
                  </a:tcPr>
                </a:tc>
                <a:tc>
                  <a:txBody>
                    <a:bodyPr/>
                    <a:lstStyle/>
                    <a:p>
                      <a:pPr algn="l">
                        <a:spcBef>
                          <a:spcPts val="400"/>
                        </a:spcBef>
                        <a:defRPr b="1" sz="1800"/>
                      </a:pPr>
                      <a:r>
                        <a:t>Script Fonts: </a:t>
                      </a:r>
                      <a:r>
                        <a:rPr b="0">
                          <a:latin typeface="Calibri Light"/>
                          <a:ea typeface="Calibri Light"/>
                          <a:cs typeface="Calibri Light"/>
                          <a:sym typeface="Calibri Light"/>
                        </a:rPr>
                        <a:t>Cursive fonts used to elicit elegance and style. Best for headers or accent copy. Should not be used in body copy due to readability.</a:t>
                      </a:r>
                    </a:p>
                  </a:txBody>
                  <a:tcPr marL="0" marR="0" marT="0" marB="0" anchor="ctr" anchorCtr="0" horzOverflow="overflow"/>
                </a:tc>
              </a:tr>
              <a:tr h="911481">
                <a:tc>
                  <a:txBody>
                    <a:bodyPr/>
                    <a:lstStyle/>
                    <a:p>
                      <a:pPr algn="ctr">
                        <a:spcBef>
                          <a:spcPts val="400"/>
                        </a:spcBef>
                        <a:defRPr sz="1800"/>
                      </a:pPr>
                      <a:r>
                        <a:rPr sz="4400">
                          <a:latin typeface="Ravie"/>
                          <a:ea typeface="Ravie"/>
                          <a:cs typeface="Ravie"/>
                          <a:sym typeface="Ravie"/>
                        </a:rPr>
                        <a:t>Dd</a:t>
                      </a:r>
                    </a:p>
                  </a:txBody>
                  <a:tcPr marL="0" marR="0" marT="0" marB="0" anchor="ctr" anchorCtr="0" horzOverflow="overflow">
                    <a:solidFill>
                      <a:srgbClr val="D9D9D9"/>
                    </a:solidFill>
                  </a:tcPr>
                </a:tc>
                <a:tc>
                  <a:txBody>
                    <a:bodyPr/>
                    <a:lstStyle/>
                    <a:p>
                      <a:pPr algn="l">
                        <a:spcBef>
                          <a:spcPts val="400"/>
                        </a:spcBef>
                        <a:defRPr b="1" sz="1800"/>
                      </a:pPr>
                      <a:r>
                        <a:t>Display Fonts: </a:t>
                      </a:r>
                      <a:r>
                        <a:rPr b="0">
                          <a:latin typeface="Calibri Light"/>
                          <a:ea typeface="Calibri Light"/>
                          <a:cs typeface="Calibri Light"/>
                          <a:sym typeface="Calibri Light"/>
                        </a:rPr>
                        <a:t>Typically custom creations – best for headlines. Should not be used in body copy (too hard to read when small)</a:t>
                      </a:r>
                    </a:p>
                  </a:txBody>
                  <a:tcPr marL="0" marR="0" marT="0" marB="0" anchor="ctr" anchorCtr="0" horzOverflow="overflow"/>
                </a:tc>
              </a:tr>
            </a:tbl>
          </a:graphicData>
        </a:graphic>
      </p:graphicFrame>
      <p:sp>
        <p:nvSpPr>
          <p:cNvPr id="124" name="TextBox 7"/>
          <p:cNvSpPr txBox="1"/>
          <p:nvPr/>
        </p:nvSpPr>
        <p:spPr>
          <a:xfrm>
            <a:off x="2729551" y="784361"/>
            <a:ext cx="5977723" cy="6883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sz="4000"/>
            </a:lvl1pPr>
          </a:lstStyle>
          <a:p>
            <a:pPr/>
            <a:r>
              <a:t>Typography Terminology</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6" name="TextBox 3"/>
          <p:cNvSpPr txBox="1"/>
          <p:nvPr/>
        </p:nvSpPr>
        <p:spPr>
          <a:xfrm>
            <a:off x="0" y="6528696"/>
            <a:ext cx="12192000" cy="2565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sz="1100">
                <a:latin typeface="Calibri Light"/>
                <a:ea typeface="Calibri Light"/>
                <a:cs typeface="Calibri Light"/>
                <a:sym typeface="Calibri Light"/>
              </a:defRPr>
            </a:lvl1pPr>
          </a:lstStyle>
          <a:p>
            <a:pPr/>
            <a:r>
              <a:t>Source: General Assembly Visual Communication 101 slide deck, Susannah Hainley, art director and designer</a:t>
            </a:r>
          </a:p>
        </p:txBody>
      </p:sp>
      <p:sp>
        <p:nvSpPr>
          <p:cNvPr id="127" name="TextBox 7"/>
          <p:cNvSpPr txBox="1"/>
          <p:nvPr/>
        </p:nvSpPr>
        <p:spPr>
          <a:xfrm>
            <a:off x="511038" y="580669"/>
            <a:ext cx="4094331" cy="688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sz="4000"/>
            </a:lvl1pPr>
          </a:lstStyle>
          <a:p>
            <a:pPr/>
            <a:r>
              <a:t>Typeface Family</a:t>
            </a:r>
          </a:p>
        </p:txBody>
      </p:sp>
      <p:pic>
        <p:nvPicPr>
          <p:cNvPr id="128" name="Picture 1" descr="Picture 1"/>
          <p:cNvPicPr>
            <a:picLocks noChangeAspect="1"/>
          </p:cNvPicPr>
          <p:nvPr/>
        </p:nvPicPr>
        <p:blipFill>
          <a:blip r:embed="rId2">
            <a:extLst/>
          </a:blip>
          <a:stretch>
            <a:fillRect/>
          </a:stretch>
        </p:blipFill>
        <p:spPr>
          <a:xfrm>
            <a:off x="511039" y="1691202"/>
            <a:ext cx="8099595" cy="3726960"/>
          </a:xfrm>
          <a:prstGeom prst="rect">
            <a:avLst/>
          </a:prstGeom>
          <a:ln w="12700">
            <a:miter lim="400000"/>
          </a:ln>
        </p:spPr>
      </p:pic>
      <p:pic>
        <p:nvPicPr>
          <p:cNvPr id="129" name="Picture 2" descr="Picture 2"/>
          <p:cNvPicPr>
            <a:picLocks noChangeAspect="1"/>
          </p:cNvPicPr>
          <p:nvPr/>
        </p:nvPicPr>
        <p:blipFill>
          <a:blip r:embed="rId3">
            <a:extLst/>
          </a:blip>
          <a:stretch>
            <a:fillRect/>
          </a:stretch>
        </p:blipFill>
        <p:spPr>
          <a:xfrm>
            <a:off x="8733642" y="1398611"/>
            <a:ext cx="2886077" cy="4019552"/>
          </a:xfrm>
          <a:prstGeom prst="rect">
            <a:avLst/>
          </a:prstGeom>
          <a:ln>
            <a:solidFill>
              <a:srgbClr val="BFBFBF"/>
            </a:solidFill>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 name="Rectangle 3"/>
          <p:cNvSpPr/>
          <p:nvPr/>
        </p:nvSpPr>
        <p:spPr>
          <a:xfrm>
            <a:off x="7861110" y="2340605"/>
            <a:ext cx="3357351" cy="2415539"/>
          </a:xfrm>
          <a:prstGeom prst="rect">
            <a:avLst/>
          </a:prstGeom>
          <a:solidFill>
            <a:srgbClr val="E7E6E6"/>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spcBef>
                <a:spcPts val="300"/>
              </a:spcBef>
              <a:defRPr sz="2000">
                <a:latin typeface="Calibri Light"/>
                <a:ea typeface="Calibri Light"/>
                <a:cs typeface="Calibri Light"/>
                <a:sym typeface="Calibri Light"/>
              </a:defRPr>
            </a:pPr>
            <a:r>
              <a:t>“The beauty of type lies in its utility; prettiness without readability serves neither the author nor the reader.”</a:t>
            </a:r>
          </a:p>
          <a:p>
            <a:pPr>
              <a:spcBef>
                <a:spcPts val="300"/>
              </a:spcBef>
              <a:defRPr sz="2000">
                <a:latin typeface="Calibri Light"/>
                <a:ea typeface="Calibri Light"/>
                <a:cs typeface="Calibri Light"/>
                <a:sym typeface="Calibri Light"/>
              </a:defRPr>
            </a:pPr>
          </a:p>
          <a:p>
            <a:pPr algn="r">
              <a:spcBef>
                <a:spcPts val="300"/>
              </a:spcBef>
              <a:defRPr i="1" sz="1600">
                <a:latin typeface="Calibri Light"/>
                <a:ea typeface="Calibri Light"/>
                <a:cs typeface="Calibri Light"/>
                <a:sym typeface="Calibri Light"/>
              </a:defRPr>
            </a:pPr>
            <a:r>
              <a:t>-James Felici Author, </a:t>
            </a:r>
            <a:br/>
            <a:r>
              <a:t>The Complete Manual of Typography</a:t>
            </a:r>
          </a:p>
        </p:txBody>
      </p:sp>
      <p:pic>
        <p:nvPicPr>
          <p:cNvPr id="132" name="Picture 5" descr="Picture 5"/>
          <p:cNvPicPr>
            <a:picLocks noChangeAspect="1"/>
          </p:cNvPicPr>
          <p:nvPr/>
        </p:nvPicPr>
        <p:blipFill>
          <a:blip r:embed="rId2">
            <a:extLst/>
          </a:blip>
          <a:srcRect l="0" t="0" r="34449" b="0"/>
          <a:stretch>
            <a:fillRect/>
          </a:stretch>
        </p:blipFill>
        <p:spPr>
          <a:xfrm>
            <a:off x="600500" y="1192982"/>
            <a:ext cx="6168792" cy="2952751"/>
          </a:xfrm>
          <a:prstGeom prst="rect">
            <a:avLst/>
          </a:prstGeom>
          <a:ln w="12700">
            <a:miter lim="400000"/>
          </a:ln>
        </p:spPr>
      </p:pic>
      <p:sp>
        <p:nvSpPr>
          <p:cNvPr id="133" name="TextBox 6"/>
          <p:cNvSpPr txBox="1"/>
          <p:nvPr/>
        </p:nvSpPr>
        <p:spPr>
          <a:xfrm>
            <a:off x="600502" y="525055"/>
            <a:ext cx="2906972" cy="6883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sz="4000"/>
            </a:lvl1pPr>
          </a:lstStyle>
          <a:p>
            <a:pPr/>
            <a:r>
              <a:t>Legibility</a:t>
            </a:r>
          </a:p>
        </p:txBody>
      </p:sp>
      <p:pic>
        <p:nvPicPr>
          <p:cNvPr id="134" name="Picture 7" descr="Picture 7"/>
          <p:cNvPicPr>
            <a:picLocks noChangeAspect="1"/>
          </p:cNvPicPr>
          <p:nvPr/>
        </p:nvPicPr>
        <p:blipFill>
          <a:blip r:embed="rId2">
            <a:extLst/>
          </a:blip>
          <a:srcRect l="68016" t="0" r="946" b="0"/>
          <a:stretch>
            <a:fillRect/>
          </a:stretch>
        </p:blipFill>
        <p:spPr>
          <a:xfrm>
            <a:off x="1924334" y="3615904"/>
            <a:ext cx="2920624" cy="2952752"/>
          </a:xfrm>
          <a:prstGeom prst="rect">
            <a:avLst/>
          </a:prstGeom>
          <a:ln w="12700">
            <a:miter lim="400000"/>
          </a:ln>
        </p:spPr>
      </p:pic>
      <p:sp>
        <p:nvSpPr>
          <p:cNvPr id="135" name="TextBox 9"/>
          <p:cNvSpPr txBox="1"/>
          <p:nvPr/>
        </p:nvSpPr>
        <p:spPr>
          <a:xfrm>
            <a:off x="0" y="6528696"/>
            <a:ext cx="12192000" cy="2565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sz="1100">
                <a:latin typeface="Calibri Light"/>
                <a:ea typeface="Calibri Light"/>
                <a:cs typeface="Calibri Light"/>
                <a:sym typeface="Calibri Light"/>
              </a:defRPr>
            </a:lvl1pPr>
          </a:lstStyle>
          <a:p>
            <a:pPr/>
            <a:r>
              <a:t>Source: General Assembly Visual Communication 101 slide deck, Susannah Hainley, art director and designer</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TextBox 3"/>
          <p:cNvSpPr txBox="1"/>
          <p:nvPr/>
        </p:nvSpPr>
        <p:spPr>
          <a:xfrm>
            <a:off x="600502" y="525055"/>
            <a:ext cx="2906972" cy="6883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sz="4000"/>
            </a:lvl1pPr>
          </a:lstStyle>
          <a:p>
            <a:pPr/>
            <a:r>
              <a:t>Readability</a:t>
            </a:r>
          </a:p>
        </p:txBody>
      </p:sp>
      <p:pic>
        <p:nvPicPr>
          <p:cNvPr id="138" name="Picture 4" descr="Picture 4"/>
          <p:cNvPicPr>
            <a:picLocks noChangeAspect="1"/>
          </p:cNvPicPr>
          <p:nvPr/>
        </p:nvPicPr>
        <p:blipFill>
          <a:blip r:embed="rId2">
            <a:extLst/>
          </a:blip>
          <a:stretch>
            <a:fillRect/>
          </a:stretch>
        </p:blipFill>
        <p:spPr>
          <a:xfrm>
            <a:off x="600502" y="1550725"/>
            <a:ext cx="10810562" cy="4003914"/>
          </a:xfrm>
          <a:prstGeom prst="rect">
            <a:avLst/>
          </a:prstGeom>
          <a:ln w="12700">
            <a:miter lim="400000"/>
          </a:ln>
        </p:spPr>
      </p:pic>
      <p:sp>
        <p:nvSpPr>
          <p:cNvPr id="139" name="TextBox 5"/>
          <p:cNvSpPr txBox="1"/>
          <p:nvPr/>
        </p:nvSpPr>
        <p:spPr>
          <a:xfrm>
            <a:off x="0" y="6528696"/>
            <a:ext cx="12192000" cy="2565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sz="1100">
                <a:latin typeface="Calibri Light"/>
                <a:ea typeface="Calibri Light"/>
                <a:cs typeface="Calibri Light"/>
                <a:sym typeface="Calibri Light"/>
              </a:defRPr>
            </a:lvl1pPr>
          </a:lstStyle>
          <a:p>
            <a:pPr/>
            <a:r>
              <a:t>Source: General Assembly Visual Communication 101 slide deck, Susannah Hainley, art director and designer</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1" name="TextBox 3"/>
          <p:cNvSpPr txBox="1"/>
          <p:nvPr/>
        </p:nvSpPr>
        <p:spPr>
          <a:xfrm>
            <a:off x="773370" y="627497"/>
            <a:ext cx="4544707" cy="6883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sz="4000"/>
            </a:lvl1pPr>
          </a:lstStyle>
          <a:p>
            <a:pPr/>
            <a:r>
              <a:t>Pairing Typefaces</a:t>
            </a:r>
          </a:p>
        </p:txBody>
      </p:sp>
      <p:sp>
        <p:nvSpPr>
          <p:cNvPr id="142" name="TextBox 5"/>
          <p:cNvSpPr txBox="1"/>
          <p:nvPr/>
        </p:nvSpPr>
        <p:spPr>
          <a:xfrm>
            <a:off x="0" y="6528696"/>
            <a:ext cx="12192000" cy="2565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sz="1100">
                <a:latin typeface="Calibri Light"/>
                <a:ea typeface="Calibri Light"/>
                <a:cs typeface="Calibri Light"/>
                <a:sym typeface="Calibri Light"/>
              </a:defRPr>
            </a:lvl1pPr>
          </a:lstStyle>
          <a:p>
            <a:pPr/>
            <a:r>
              <a:t>Source: General Assembly Visual Communication 101 slide deck, Susannah Hainley, art director and designer</a:t>
            </a:r>
          </a:p>
        </p:txBody>
      </p:sp>
      <p:sp>
        <p:nvSpPr>
          <p:cNvPr id="143" name="Rectangle 1"/>
          <p:cNvSpPr txBox="1"/>
          <p:nvPr/>
        </p:nvSpPr>
        <p:spPr>
          <a:xfrm>
            <a:off x="1141862" y="1438527"/>
            <a:ext cx="5545541" cy="41935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spcBef>
                <a:spcPts val="1200"/>
              </a:spcBef>
              <a:defRPr b="1" sz="2000"/>
            </a:pPr>
            <a:r>
              <a:t>General Rules</a:t>
            </a:r>
          </a:p>
          <a:p>
            <a:pPr marL="395288" indent="-217488">
              <a:spcBef>
                <a:spcPts val="1200"/>
              </a:spcBef>
              <a:buSzPct val="100000"/>
              <a:buFont typeface="Arial"/>
              <a:buChar char="•"/>
              <a:defRPr sz="2000">
                <a:latin typeface="Calibri Light"/>
                <a:ea typeface="Calibri Light"/>
                <a:cs typeface="Calibri Light"/>
                <a:sym typeface="Calibri Light"/>
              </a:defRPr>
            </a:pPr>
            <a:r>
              <a:t>Use 2 (3 max) typefaces </a:t>
            </a:r>
          </a:p>
          <a:p>
            <a:pPr marL="395288" indent="-217488">
              <a:spcBef>
                <a:spcPts val="1200"/>
              </a:spcBef>
              <a:buSzPct val="100000"/>
              <a:buFont typeface="Arial"/>
              <a:buChar char="•"/>
              <a:defRPr sz="2000">
                <a:latin typeface="Calibri Light"/>
                <a:ea typeface="Calibri Light"/>
                <a:cs typeface="Calibri Light"/>
                <a:sym typeface="Calibri Light"/>
              </a:defRPr>
            </a:pPr>
            <a:r>
              <a:t>Use a family with multiple weights / styles</a:t>
            </a:r>
          </a:p>
          <a:p>
            <a:pPr marL="395288" indent="-217488">
              <a:spcBef>
                <a:spcPts val="1200"/>
              </a:spcBef>
              <a:buSzPct val="100000"/>
              <a:buFont typeface="Arial"/>
              <a:buChar char="•"/>
              <a:defRPr sz="2000">
                <a:latin typeface="Calibri Light"/>
                <a:ea typeface="Calibri Light"/>
                <a:cs typeface="Calibri Light"/>
                <a:sym typeface="Calibri Light"/>
              </a:defRPr>
            </a:pPr>
            <a:r>
              <a:t>Go for contrast: don’t combine typefaces that look very similar</a:t>
            </a:r>
          </a:p>
          <a:p>
            <a:pPr marL="395288" indent="-217488">
              <a:spcBef>
                <a:spcPts val="1200"/>
              </a:spcBef>
              <a:buSzPct val="100000"/>
              <a:buFont typeface="Arial"/>
              <a:buChar char="•"/>
              <a:defRPr sz="2000">
                <a:latin typeface="Calibri Light"/>
                <a:ea typeface="Calibri Light"/>
                <a:cs typeface="Calibri Light"/>
                <a:sym typeface="Calibri Light"/>
              </a:defRPr>
            </a:pPr>
            <a:r>
              <a:t>Use bold or italic sparingly</a:t>
            </a:r>
          </a:p>
          <a:p>
            <a:pPr marL="395288" indent="-217488">
              <a:spcBef>
                <a:spcPts val="1200"/>
              </a:spcBef>
              <a:buSzPct val="100000"/>
              <a:buFont typeface="Arial"/>
              <a:buChar char="•"/>
              <a:defRPr sz="2000">
                <a:latin typeface="Calibri Light"/>
                <a:ea typeface="Calibri Light"/>
                <a:cs typeface="Calibri Light"/>
                <a:sym typeface="Calibri Light"/>
              </a:defRPr>
            </a:pPr>
            <a:r>
              <a:t>Use centered text sparingly</a:t>
            </a:r>
          </a:p>
          <a:p>
            <a:pPr marL="395288" indent="-217488">
              <a:spcBef>
                <a:spcPts val="1200"/>
              </a:spcBef>
              <a:buSzPct val="100000"/>
              <a:buFont typeface="Arial"/>
              <a:buChar char="•"/>
              <a:defRPr sz="2000">
                <a:latin typeface="Calibri Light"/>
                <a:ea typeface="Calibri Light"/>
                <a:cs typeface="Calibri Light"/>
                <a:sym typeface="Calibri Light"/>
              </a:defRPr>
            </a:pPr>
            <a:r>
              <a:t>ALL CAPS are fine for less than one line of text</a:t>
            </a:r>
          </a:p>
          <a:p>
            <a:pPr marL="395288" indent="-217488">
              <a:spcBef>
                <a:spcPts val="1200"/>
              </a:spcBef>
              <a:buSzPct val="100000"/>
              <a:buFont typeface="Arial"/>
              <a:buChar char="•"/>
              <a:defRPr sz="2000">
                <a:latin typeface="Calibri Light"/>
                <a:ea typeface="Calibri Light"/>
                <a:cs typeface="Calibri Light"/>
                <a:sym typeface="Calibri Light"/>
              </a:defRPr>
            </a:pPr>
            <a:r>
              <a:t>Never use underlining, unless it’s a hyperlink</a:t>
            </a:r>
          </a:p>
        </p:txBody>
      </p:sp>
      <p:pic>
        <p:nvPicPr>
          <p:cNvPr id="144" name="Picture 2" descr="Picture 2"/>
          <p:cNvPicPr>
            <a:picLocks noChangeAspect="1"/>
          </p:cNvPicPr>
          <p:nvPr/>
        </p:nvPicPr>
        <p:blipFill>
          <a:blip r:embed="rId2">
            <a:extLst/>
          </a:blip>
          <a:stretch>
            <a:fillRect/>
          </a:stretch>
        </p:blipFill>
        <p:spPr>
          <a:xfrm>
            <a:off x="7342492" y="1813954"/>
            <a:ext cx="3835022" cy="1504571"/>
          </a:xfrm>
          <a:prstGeom prst="rect">
            <a:avLst/>
          </a:prstGeom>
          <a:ln w="12700">
            <a:miter lim="400000"/>
          </a:ln>
        </p:spPr>
      </p:pic>
      <p:pic>
        <p:nvPicPr>
          <p:cNvPr id="145" name="Picture 6" descr="Picture 6"/>
          <p:cNvPicPr>
            <a:picLocks noChangeAspect="1"/>
          </p:cNvPicPr>
          <p:nvPr/>
        </p:nvPicPr>
        <p:blipFill>
          <a:blip r:embed="rId3">
            <a:extLst/>
          </a:blip>
          <a:stretch>
            <a:fillRect/>
          </a:stretch>
        </p:blipFill>
        <p:spPr>
          <a:xfrm>
            <a:off x="7342495" y="3318524"/>
            <a:ext cx="3835022" cy="167321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