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13"/>
          </p:nvPr>
        </p:nvSpPr>
        <p:spPr>
          <a:xfrm>
            <a:off x="6172200" y="1681163"/>
            <a:ext cx="5183188"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13"/>
          </p:nvPr>
        </p:nvSpPr>
        <p:spPr>
          <a:xfrm>
            <a:off x="839787" y="2057400"/>
            <a:ext cx="3932239"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Picture Placeholder 2"/>
          <p:cNvSpPr/>
          <p:nvPr>
            <p:ph type="pic" sz="half" idx="13"/>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92" name="Title Text"/>
          <p:cNvSpPr txBox="1"/>
          <p:nvPr>
            <p:ph type="title"/>
          </p:nvPr>
        </p:nvSpPr>
        <p:spPr>
          <a:prstGeom prst="rect">
            <a:avLst/>
          </a:prstGeom>
        </p:spPr>
        <p:txBody>
          <a:bodyPr/>
          <a:lstStyle/>
          <a:p>
            <a:pPr/>
            <a:r>
              <a:t>Title Text</a:t>
            </a:r>
          </a:p>
        </p:txBody>
      </p:sp>
      <p:sp>
        <p:nvSpPr>
          <p:cNvPr id="9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101" name="Title Text"/>
          <p:cNvSpPr txBox="1"/>
          <p:nvPr>
            <p:ph type="title"/>
          </p:nvPr>
        </p:nvSpPr>
        <p:spPr>
          <a:xfrm>
            <a:off x="8724900" y="365125"/>
            <a:ext cx="2628900" cy="5811838"/>
          </a:xfrm>
          <a:prstGeom prst="rect">
            <a:avLst/>
          </a:prstGeom>
        </p:spPr>
        <p:txBody>
          <a:bodyPr/>
          <a:lstStyle/>
          <a:p>
            <a:pPr/>
            <a:r>
              <a:t>Title Text</a:t>
            </a:r>
          </a:p>
        </p:txBody>
      </p:sp>
      <p:sp>
        <p:nvSpPr>
          <p:cNvPr id="102" name="Body Level One…"/>
          <p:cNvSpPr txBox="1"/>
          <p:nvPr>
            <p:ph type="body" idx="1"/>
          </p:nvPr>
        </p:nvSpPr>
        <p:spPr>
          <a:xfrm>
            <a:off x="838200" y="365125"/>
            <a:ext cx="7734300" cy="58118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2" name="Rectangle 3"/>
          <p:cNvSpPr/>
          <p:nvPr/>
        </p:nvSpPr>
        <p:spPr>
          <a:xfrm>
            <a:off x="0" y="0"/>
            <a:ext cx="12192000" cy="6858000"/>
          </a:xfrm>
          <a:prstGeom prst="rect">
            <a:avLst/>
          </a:prstGeom>
          <a:solidFill>
            <a:srgbClr val="000000"/>
          </a:solidFill>
          <a:ln w="12700">
            <a:miter lim="400000"/>
          </a:ln>
        </p:spPr>
        <p:txBody>
          <a:bodyPr lIns="45719" rIns="45719" anchor="ctr"/>
          <a:lstStyle/>
          <a:p>
            <a:pPr algn="ctr">
              <a:defRPr>
                <a:solidFill>
                  <a:srgbClr val="FFFFFF"/>
                </a:solidFill>
              </a:defRPr>
            </a:pPr>
          </a:p>
        </p:txBody>
      </p:sp>
      <p:sp>
        <p:nvSpPr>
          <p:cNvPr id="113" name="TextBox 1"/>
          <p:cNvSpPr txBox="1"/>
          <p:nvPr/>
        </p:nvSpPr>
        <p:spPr>
          <a:xfrm>
            <a:off x="307072" y="2155438"/>
            <a:ext cx="9446529" cy="3012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pc="120" sz="9600">
                <a:solidFill>
                  <a:srgbClr val="FFFFFF"/>
                </a:solidFill>
                <a:latin typeface="Franklin Gothic Demi Cond"/>
                <a:ea typeface="Franklin Gothic Demi Cond"/>
                <a:cs typeface="Franklin Gothic Demi Cond"/>
                <a:sym typeface="Franklin Gothic Demi Cond"/>
              </a:defRPr>
            </a:lvl1pPr>
          </a:lstStyle>
          <a:p>
            <a:pPr/>
            <a:r>
              <a:t>CORE MESSAGING</a:t>
            </a:r>
          </a:p>
        </p:txBody>
      </p:sp>
      <p:sp>
        <p:nvSpPr>
          <p:cNvPr id="114" name="TextBox 6"/>
          <p:cNvSpPr txBox="1"/>
          <p:nvPr/>
        </p:nvSpPr>
        <p:spPr>
          <a:xfrm>
            <a:off x="307075" y="3343116"/>
            <a:ext cx="11252580" cy="63708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700">
                <a:solidFill>
                  <a:srgbClr val="FFFFFF"/>
                </a:solidFill>
                <a:latin typeface="Franklin Gothic Book"/>
                <a:ea typeface="Franklin Gothic Book"/>
                <a:cs typeface="Franklin Gothic Book"/>
                <a:sym typeface="Franklin Gothic Book"/>
              </a:defRPr>
            </a:lvl1pPr>
          </a:lstStyle>
          <a:p>
            <a:pPr/>
            <a:r>
              <a:t>An overview of brand and key messaging</a:t>
            </a:r>
          </a:p>
        </p:txBody>
      </p:sp>
      <p:sp>
        <p:nvSpPr>
          <p:cNvPr id="115" name="Oval 8"/>
          <p:cNvSpPr/>
          <p:nvPr/>
        </p:nvSpPr>
        <p:spPr>
          <a:xfrm>
            <a:off x="286602" y="466818"/>
            <a:ext cx="764278" cy="764277"/>
          </a:xfrm>
          <a:prstGeom prst="ellipse">
            <a:avLst/>
          </a:prstGeom>
          <a:solidFill>
            <a:srgbClr val="981F32"/>
          </a:solidFill>
          <a:ln w="12700">
            <a:miter lim="400000"/>
          </a:ln>
        </p:spPr>
        <p:txBody>
          <a:bodyPr lIns="45719" rIns="45719" anchor="ctr"/>
          <a:lstStyle/>
          <a:p>
            <a:pPr algn="ctr">
              <a:defRPr>
                <a:solidFill>
                  <a:srgbClr val="FFFFFF"/>
                </a:solidFill>
              </a:defRPr>
            </a:pPr>
          </a:p>
        </p:txBody>
      </p:sp>
      <p:sp>
        <p:nvSpPr>
          <p:cNvPr id="116" name="TextBox 11"/>
          <p:cNvSpPr txBox="1"/>
          <p:nvPr/>
        </p:nvSpPr>
        <p:spPr>
          <a:xfrm>
            <a:off x="324702" y="5432638"/>
            <a:ext cx="3662230"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a:solidFill>
                  <a:srgbClr val="FFFFFF"/>
                </a:solidFill>
                <a:latin typeface="Franklin Gothic Medium Cond"/>
                <a:ea typeface="Franklin Gothic Medium Cond"/>
                <a:cs typeface="Franklin Gothic Medium Cond"/>
                <a:sym typeface="Franklin Gothic Medium Cond"/>
              </a:defRPr>
            </a:pPr>
            <a:r>
              <a:t>CHELSEA NEWMAN, MS</a:t>
            </a:r>
          </a:p>
          <a:p>
            <a:pPr>
              <a:defRPr b="1">
                <a:solidFill>
                  <a:srgbClr val="FFFFFF"/>
                </a:solidFill>
                <a:latin typeface="Franklin Gothic Medium Cond"/>
                <a:ea typeface="Franklin Gothic Medium Cond"/>
                <a:cs typeface="Franklin Gothic Medium Cond"/>
                <a:sym typeface="Franklin Gothic Medium Cond"/>
              </a:defRPr>
            </a:pPr>
            <a:r>
              <a:t>Clinical Assistant Professor</a:t>
            </a:r>
            <a:br/>
            <a:r>
              <a:t>PPT by Rebecca Cooney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8" name="Rectangle 3"/>
          <p:cNvSpPr txBox="1"/>
          <p:nvPr/>
        </p:nvSpPr>
        <p:spPr>
          <a:xfrm>
            <a:off x="2201009" y="2864254"/>
            <a:ext cx="7792878" cy="2529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2800">
                <a:latin typeface="Calibri Light"/>
                <a:ea typeface="Calibri Light"/>
                <a:cs typeface="Calibri Light"/>
                <a:sym typeface="Calibri Light"/>
              </a:defRPr>
            </a:pPr>
            <a:r>
              <a:t>It is paramount that you have the ability to articulate in one sentence what makes you different from your competitors and valued by your target audiences.</a:t>
            </a:r>
          </a:p>
          <a:p>
            <a:pPr>
              <a:defRPr sz="2800"/>
            </a:pPr>
            <a:r>
              <a:t> </a:t>
            </a:r>
          </a:p>
          <a:p>
            <a:pPr algn="ctr">
              <a:defRPr sz="2000">
                <a:latin typeface="Calibri Light"/>
                <a:ea typeface="Calibri Light"/>
                <a:cs typeface="Calibri Light"/>
                <a:sym typeface="Calibri Light"/>
              </a:defRPr>
            </a:pPr>
            <a:r>
              <a:t>Bob Sevier, Ph.D., Stamats</a:t>
            </a:r>
          </a:p>
        </p:txBody>
      </p:sp>
      <p:sp>
        <p:nvSpPr>
          <p:cNvPr id="119" name="Left Bracket 5"/>
          <p:cNvSpPr/>
          <p:nvPr/>
        </p:nvSpPr>
        <p:spPr>
          <a:xfrm rot="5400000">
            <a:off x="5955748" y="-1352734"/>
            <a:ext cx="283399" cy="77928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9671" y="21600"/>
                  <a:pt x="0" y="21571"/>
                  <a:pt x="0" y="21535"/>
                </a:cubicBezTo>
                <a:lnTo>
                  <a:pt x="0" y="65"/>
                </a:lnTo>
                <a:cubicBezTo>
                  <a:pt x="0" y="29"/>
                  <a:pt x="9671" y="0"/>
                  <a:pt x="21600" y="0"/>
                </a:cubicBezTo>
              </a:path>
            </a:pathLst>
          </a:custGeom>
          <a:ln w="38100">
            <a:solidFill>
              <a:srgbClr val="BFBFBF"/>
            </a:solidFill>
            <a:miter/>
          </a:ln>
        </p:spPr>
        <p:txBody>
          <a:bodyPr lIns="45719" rIns="45719" anchor="ctr"/>
          <a:lstStyle/>
          <a:p>
            <a:pPr algn="ctr"/>
          </a:p>
        </p:txBody>
      </p:sp>
      <p:sp>
        <p:nvSpPr>
          <p:cNvPr id="120" name="Rectangle 6"/>
          <p:cNvSpPr/>
          <p:nvPr/>
        </p:nvSpPr>
        <p:spPr>
          <a:xfrm>
            <a:off x="5411337" y="2279175"/>
            <a:ext cx="1221477" cy="283699"/>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121" name="TextBox 4"/>
          <p:cNvSpPr txBox="1"/>
          <p:nvPr/>
        </p:nvSpPr>
        <p:spPr>
          <a:xfrm>
            <a:off x="5411337" y="1038797"/>
            <a:ext cx="1665028" cy="3736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3900">
                <a:solidFill>
                  <a:srgbClr val="BFBFBF"/>
                </a:solidFill>
                <a:latin typeface="Franklin Gothic Medium Cond"/>
                <a:ea typeface="Franklin Gothic Medium Cond"/>
                <a:cs typeface="Franklin Gothic Medium Cond"/>
                <a:sym typeface="Franklin Gothic Medium Cond"/>
              </a:defRPr>
            </a:lvl1pPr>
          </a:lstStyle>
          <a:p>
            <a:pPr/>
            <a:r>
              <a:t>“</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3" name="Rectangle 17"/>
          <p:cNvSpPr/>
          <p:nvPr/>
        </p:nvSpPr>
        <p:spPr>
          <a:xfrm>
            <a:off x="101600" y="76200"/>
            <a:ext cx="11887200" cy="6604000"/>
          </a:xfrm>
          <a:prstGeom prst="rect">
            <a:avLst/>
          </a:prstGeom>
          <a:solidFill>
            <a:srgbClr val="FFFFFF"/>
          </a:solidFill>
          <a:ln w="12700">
            <a:miter lim="400000"/>
          </a:ln>
        </p:spPr>
        <p:txBody>
          <a:bodyPr lIns="45719" rIns="45719" anchor="ctr"/>
          <a:lstStyle/>
          <a:p>
            <a:pPr algn="ctr">
              <a:defRPr sz="2400">
                <a:solidFill>
                  <a:srgbClr val="FFFFFF"/>
                </a:solidFill>
              </a:defRPr>
            </a:pPr>
          </a:p>
        </p:txBody>
      </p:sp>
      <p:sp>
        <p:nvSpPr>
          <p:cNvPr id="124" name="TextBox 3"/>
          <p:cNvSpPr txBox="1"/>
          <p:nvPr/>
        </p:nvSpPr>
        <p:spPr>
          <a:xfrm>
            <a:off x="818866" y="1295399"/>
            <a:ext cx="3759201" cy="688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4000"/>
            </a:lvl1pPr>
          </a:lstStyle>
          <a:p>
            <a:pPr/>
            <a:r>
              <a:t>Core Messaging</a:t>
            </a:r>
          </a:p>
        </p:txBody>
      </p:sp>
      <p:sp>
        <p:nvSpPr>
          <p:cNvPr id="125" name="TextBox 2"/>
          <p:cNvSpPr txBox="1"/>
          <p:nvPr/>
        </p:nvSpPr>
        <p:spPr>
          <a:xfrm>
            <a:off x="818865" y="2218728"/>
            <a:ext cx="4800981" cy="282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2000"/>
            </a:pPr>
            <a:r>
              <a:t>Company Positioning Statements </a:t>
            </a:r>
            <a:r>
              <a:rPr b="0">
                <a:latin typeface="Calibri Light"/>
                <a:ea typeface="Calibri Light"/>
                <a:cs typeface="Calibri Light"/>
                <a:sym typeface="Calibri Light"/>
              </a:rPr>
              <a:t>connect an organization’s topic focus with those who want to engage with them. It articulates what they value and differentiates them from their competition. Key components include who the organization is, what they offer, their purpose, contributions, impact and benefits.</a:t>
            </a:r>
          </a:p>
        </p:txBody>
      </p:sp>
      <p:sp>
        <p:nvSpPr>
          <p:cNvPr id="126" name="TextBox 4"/>
          <p:cNvSpPr txBox="1"/>
          <p:nvPr/>
        </p:nvSpPr>
        <p:spPr>
          <a:xfrm>
            <a:off x="6083868" y="1023708"/>
            <a:ext cx="4399129" cy="4955541"/>
          </a:xfrm>
          <a:prstGeom prst="rect">
            <a:avLst/>
          </a:prstGeom>
          <a:solidFill>
            <a:srgbClr val="DEEBF7"/>
          </a:solidFill>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200"/>
              </a:spcBef>
              <a:defRPr b="1" sz="2000"/>
            </a:pPr>
            <a:r>
              <a:t>Company Core Messages include:</a:t>
            </a:r>
          </a:p>
          <a:p>
            <a:pPr marL="535503" indent="-232827">
              <a:spcBef>
                <a:spcPts val="1200"/>
              </a:spcBef>
              <a:buSzPct val="100000"/>
              <a:buFont typeface="Arial"/>
              <a:buChar char="•"/>
              <a:defRPr sz="2000">
                <a:latin typeface="Calibri Light"/>
                <a:ea typeface="Calibri Light"/>
                <a:cs typeface="Calibri Light"/>
                <a:sym typeface="Calibri Light"/>
              </a:defRPr>
            </a:pPr>
            <a:r>
              <a:t>Key terms and phrases</a:t>
            </a:r>
          </a:p>
          <a:p>
            <a:pPr marL="535503" indent="-232827">
              <a:spcBef>
                <a:spcPts val="1200"/>
              </a:spcBef>
              <a:buSzPct val="100000"/>
              <a:buFont typeface="Arial"/>
              <a:buChar char="•"/>
              <a:defRPr sz="2000">
                <a:latin typeface="Calibri Light"/>
                <a:ea typeface="Calibri Light"/>
                <a:cs typeface="Calibri Light"/>
                <a:sym typeface="Calibri Light"/>
              </a:defRPr>
            </a:pPr>
            <a:r>
              <a:t>List of [types of] products and services</a:t>
            </a:r>
          </a:p>
          <a:p>
            <a:pPr marL="535503" indent="-232827">
              <a:spcBef>
                <a:spcPts val="1200"/>
              </a:spcBef>
              <a:buSzPct val="100000"/>
              <a:buFont typeface="Arial"/>
              <a:buChar char="•"/>
              <a:defRPr sz="2000">
                <a:latin typeface="Calibri Light"/>
                <a:ea typeface="Calibri Light"/>
                <a:cs typeface="Calibri Light"/>
                <a:sym typeface="Calibri Light"/>
              </a:defRPr>
            </a:pPr>
            <a:r>
              <a:t>Your company personality traits</a:t>
            </a:r>
          </a:p>
          <a:p>
            <a:pPr marL="535503" indent="-232827">
              <a:spcBef>
                <a:spcPts val="1200"/>
              </a:spcBef>
              <a:buSzPct val="100000"/>
              <a:buFont typeface="Arial"/>
              <a:buChar char="•"/>
              <a:defRPr sz="2000">
                <a:latin typeface="Calibri Light"/>
                <a:ea typeface="Calibri Light"/>
                <a:cs typeface="Calibri Light"/>
                <a:sym typeface="Calibri Light"/>
              </a:defRPr>
            </a:pPr>
            <a:r>
              <a:t>Problems you are solving</a:t>
            </a:r>
          </a:p>
          <a:p>
            <a:pPr marL="535503" indent="-232827">
              <a:spcBef>
                <a:spcPts val="1200"/>
              </a:spcBef>
              <a:buSzPct val="100000"/>
              <a:buFont typeface="Arial"/>
              <a:buChar char="•"/>
              <a:defRPr sz="2000">
                <a:latin typeface="Calibri Light"/>
                <a:ea typeface="Calibri Light"/>
                <a:cs typeface="Calibri Light"/>
                <a:sym typeface="Calibri Light"/>
              </a:defRPr>
            </a:pPr>
            <a:r>
              <a:t>Emotional pull you will use to make customers feel good about your company and products</a:t>
            </a:r>
          </a:p>
          <a:p>
            <a:pPr marL="535503" indent="-232827">
              <a:spcBef>
                <a:spcPts val="1200"/>
              </a:spcBef>
              <a:buSzPct val="100000"/>
              <a:buFont typeface="Arial"/>
              <a:buChar char="•"/>
              <a:defRPr sz="2000">
                <a:latin typeface="Calibri Light"/>
                <a:ea typeface="Calibri Light"/>
                <a:cs typeface="Calibri Light"/>
                <a:sym typeface="Calibri Light"/>
              </a:defRPr>
            </a:pPr>
            <a:r>
              <a:t>Promise you will make to your customers every time they engage with you or use your products</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8" name="Rectangle 6"/>
          <p:cNvSpPr/>
          <p:nvPr/>
        </p:nvSpPr>
        <p:spPr>
          <a:xfrm>
            <a:off x="101600" y="76200"/>
            <a:ext cx="11887200" cy="6604000"/>
          </a:xfrm>
          <a:prstGeom prst="rect">
            <a:avLst/>
          </a:prstGeom>
          <a:solidFill>
            <a:srgbClr val="FFFFFF"/>
          </a:solidFill>
          <a:ln w="12700">
            <a:miter lim="400000"/>
          </a:ln>
        </p:spPr>
        <p:txBody>
          <a:bodyPr lIns="45719" rIns="45719" anchor="ctr"/>
          <a:lstStyle/>
          <a:p>
            <a:pPr algn="ctr">
              <a:defRPr sz="2400">
                <a:solidFill>
                  <a:srgbClr val="FFFFFF"/>
                </a:solidFill>
              </a:defRPr>
            </a:pPr>
          </a:p>
        </p:txBody>
      </p:sp>
      <p:sp>
        <p:nvSpPr>
          <p:cNvPr id="129" name="TextBox 8"/>
          <p:cNvSpPr txBox="1"/>
          <p:nvPr/>
        </p:nvSpPr>
        <p:spPr>
          <a:xfrm>
            <a:off x="7077122" y="1581235"/>
            <a:ext cx="4632658" cy="5400041"/>
          </a:xfrm>
          <a:prstGeom prst="rect">
            <a:avLst/>
          </a:prstGeom>
          <a:solidFill>
            <a:srgbClr val="E2F0D9"/>
          </a:solidFill>
          <a:ln w="12700">
            <a:miter lim="400000"/>
          </a:ln>
          <a:extLst>
            <a:ext uri="{C572A759-6A51-4108-AA02-DFA0A04FC94B}">
              <ma14:wrappingTextBoxFlag xmlns:ma14="http://schemas.microsoft.com/office/mac/drawingml/2011/main" val="1"/>
            </a:ext>
          </a:extLst>
        </p:spPr>
        <p:txBody>
          <a:bodyPr lIns="45719" rIns="45719">
            <a:spAutoFit/>
          </a:bodyPr>
          <a:lstStyle/>
          <a:p>
            <a:pPr>
              <a:defRPr>
                <a:latin typeface="Calibri Light"/>
                <a:ea typeface="Calibri Light"/>
                <a:cs typeface="Calibri Light"/>
                <a:sym typeface="Calibri Light"/>
              </a:defRPr>
            </a:pPr>
            <a:r>
              <a:t>“Key messages are the core of your writing. Key messages open the door to direct communication with your audience because they bridge what your audience already knows and where you are trying to take them.</a:t>
            </a:r>
          </a:p>
          <a:p>
            <a:pPr>
              <a:defRPr>
                <a:latin typeface="Calibri Light"/>
                <a:ea typeface="Calibri Light"/>
                <a:cs typeface="Calibri Light"/>
                <a:sym typeface="Calibri Light"/>
              </a:defRPr>
            </a:pPr>
          </a:p>
          <a:p>
            <a:pPr>
              <a:defRPr>
                <a:latin typeface="Calibri Light"/>
                <a:ea typeface="Calibri Light"/>
                <a:cs typeface="Calibri Light"/>
                <a:sym typeface="Calibri Light"/>
              </a:defRPr>
            </a:pPr>
            <a:r>
              <a:t>You have a point to make—whether to educate, discuss, promote or advocate. Within every text, key messages are the messages you want your audience to remember and react to. They are </a:t>
            </a:r>
            <a:r>
              <a:rPr i="1"/>
              <a:t>The Message</a:t>
            </a:r>
            <a:r>
              <a:t>, the essence. Within all your writing, key messages keep your writing on track with what you are trying to accomplish. Readers should always come back to your key messages.” </a:t>
            </a:r>
          </a:p>
          <a:p>
            <a:pPr algn="r">
              <a:defRPr>
                <a:latin typeface="Calibri Light"/>
                <a:ea typeface="Calibri Light"/>
                <a:cs typeface="Calibri Light"/>
                <a:sym typeface="Calibri Light"/>
              </a:defRPr>
            </a:pPr>
            <a:r>
              <a:t> </a:t>
            </a:r>
          </a:p>
          <a:p>
            <a:pPr algn="r">
              <a:defRPr i="1">
                <a:latin typeface="Calibri Light"/>
                <a:ea typeface="Calibri Light"/>
                <a:cs typeface="Calibri Light"/>
                <a:sym typeface="Calibri Light"/>
              </a:defRPr>
            </a:pPr>
            <a:r>
              <a:t>– Dr. Judith M. Newman, Lupin Works</a:t>
            </a:r>
          </a:p>
        </p:txBody>
      </p:sp>
      <p:grpSp>
        <p:nvGrpSpPr>
          <p:cNvPr id="153" name="Diagram 10"/>
          <p:cNvGrpSpPr/>
          <p:nvPr/>
        </p:nvGrpSpPr>
        <p:grpSpPr>
          <a:xfrm>
            <a:off x="383988" y="327674"/>
            <a:ext cx="6287915" cy="6059378"/>
            <a:chOff x="0" y="0"/>
            <a:chExt cx="6287913" cy="6059376"/>
          </a:xfrm>
        </p:grpSpPr>
        <p:sp>
          <p:nvSpPr>
            <p:cNvPr id="130" name="Shape"/>
            <p:cNvSpPr/>
            <p:nvPr/>
          </p:nvSpPr>
          <p:spPr>
            <a:xfrm>
              <a:off x="753822" y="750970"/>
              <a:ext cx="2390135" cy="18085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740"/>
                  </a:moveTo>
                  <a:cubicBezTo>
                    <a:pt x="3040" y="8373"/>
                    <a:pt x="11761" y="0"/>
                    <a:pt x="21600" y="0"/>
                  </a:cubicBezTo>
                  <a:lnTo>
                    <a:pt x="21600" y="2784"/>
                  </a:lnTo>
                  <a:cubicBezTo>
                    <a:pt x="12673" y="2784"/>
                    <a:pt x="4762" y="10380"/>
                    <a:pt x="2003" y="21600"/>
                  </a:cubicBezTo>
                  <a:close/>
                </a:path>
              </a:pathLst>
            </a:custGeom>
            <a:solidFill>
              <a:srgbClr val="83ACD7"/>
            </a:solidFill>
            <a:ln w="12700" cap="flat">
              <a:noFill/>
              <a:miter lim="400000"/>
            </a:ln>
            <a:effectLst/>
          </p:spPr>
          <p:txBody>
            <a:bodyPr wrap="square" lIns="45719" tIns="45719" rIns="45719" bIns="45719" numCol="1" anchor="t">
              <a:noAutofit/>
            </a:bodyPr>
            <a:lstStyle/>
            <a:p>
              <a:pPr/>
            </a:p>
          </p:txBody>
        </p:sp>
        <p:sp>
          <p:nvSpPr>
            <p:cNvPr id="131" name="Shape"/>
            <p:cNvSpPr/>
            <p:nvPr/>
          </p:nvSpPr>
          <p:spPr>
            <a:xfrm>
              <a:off x="630648" y="2487505"/>
              <a:ext cx="1173119" cy="2809773"/>
            </a:xfrm>
            <a:custGeom>
              <a:avLst/>
              <a:gdLst/>
              <a:ahLst/>
              <a:cxnLst>
                <a:cxn ang="0">
                  <a:pos x="wd2" y="hd2"/>
                </a:cxn>
                <a:cxn ang="5400000">
                  <a:pos x="wd2" y="hd2"/>
                </a:cxn>
                <a:cxn ang="10800000">
                  <a:pos x="wd2" y="hd2"/>
                </a:cxn>
                <a:cxn ang="16200000">
                  <a:pos x="wd2" y="hd2"/>
                </a:cxn>
              </a:cxnLst>
              <a:rect l="0" t="0" r="r" b="b"/>
              <a:pathLst>
                <a:path w="18277" h="21600" fill="norm" stroke="1" extrusionOk="0">
                  <a:moveTo>
                    <a:pt x="16143" y="21600"/>
                  </a:moveTo>
                  <a:cubicBezTo>
                    <a:pt x="2419" y="16680"/>
                    <a:pt x="-3323" y="7960"/>
                    <a:pt x="1919" y="0"/>
                  </a:cubicBezTo>
                  <a:lnTo>
                    <a:pt x="5372" y="554"/>
                  </a:lnTo>
                  <a:cubicBezTo>
                    <a:pt x="617" y="7776"/>
                    <a:pt x="5826" y="15687"/>
                    <a:pt x="18277" y="20150"/>
                  </a:cubicBezTo>
                  <a:close/>
                </a:path>
              </a:pathLst>
            </a:custGeom>
            <a:solidFill>
              <a:srgbClr val="AFC7E4"/>
            </a:solidFill>
            <a:ln w="12700" cap="flat">
              <a:noFill/>
              <a:miter lim="400000"/>
            </a:ln>
            <a:effectLst/>
          </p:spPr>
          <p:txBody>
            <a:bodyPr wrap="square" lIns="45719" tIns="45719" rIns="45719" bIns="45719" numCol="1" anchor="t">
              <a:noAutofit/>
            </a:bodyPr>
            <a:lstStyle/>
            <a:p>
              <a:pPr/>
            </a:p>
          </p:txBody>
        </p:sp>
        <p:sp>
          <p:nvSpPr>
            <p:cNvPr id="132" name="Shape"/>
            <p:cNvSpPr/>
            <p:nvPr/>
          </p:nvSpPr>
          <p:spPr>
            <a:xfrm>
              <a:off x="1666771" y="5108721"/>
              <a:ext cx="2954370" cy="668523"/>
            </a:xfrm>
            <a:custGeom>
              <a:avLst/>
              <a:gdLst/>
              <a:ahLst/>
              <a:cxnLst>
                <a:cxn ang="0">
                  <a:pos x="wd2" y="hd2"/>
                </a:cxn>
                <a:cxn ang="5400000">
                  <a:pos x="wd2" y="hd2"/>
                </a:cxn>
                <a:cxn ang="10800000">
                  <a:pos x="wd2" y="hd2"/>
                </a:cxn>
                <a:cxn ang="16200000">
                  <a:pos x="wd2" y="hd2"/>
                </a:cxn>
              </a:cxnLst>
              <a:rect l="0" t="0" r="r" b="b"/>
              <a:pathLst>
                <a:path w="21600" h="17429" fill="norm" stroke="1" extrusionOk="0">
                  <a:moveTo>
                    <a:pt x="21600" y="4916"/>
                  </a:moveTo>
                  <a:cubicBezTo>
                    <a:pt x="15160" y="21600"/>
                    <a:pt x="6440" y="21600"/>
                    <a:pt x="0" y="4916"/>
                  </a:cubicBezTo>
                  <a:lnTo>
                    <a:pt x="1002" y="0"/>
                  </a:lnTo>
                  <a:cubicBezTo>
                    <a:pt x="6844" y="15137"/>
                    <a:pt x="14756" y="15137"/>
                    <a:pt x="20598" y="0"/>
                  </a:cubicBezTo>
                  <a:close/>
                </a:path>
              </a:pathLst>
            </a:custGeom>
            <a:solidFill>
              <a:srgbClr val="AFC7E4"/>
            </a:solidFill>
            <a:ln w="12700" cap="flat">
              <a:noFill/>
              <a:miter lim="400000"/>
            </a:ln>
            <a:effectLst/>
          </p:spPr>
          <p:txBody>
            <a:bodyPr wrap="square" lIns="45719" tIns="45719" rIns="45719" bIns="45719" numCol="1" anchor="t">
              <a:noAutofit/>
            </a:bodyPr>
            <a:lstStyle/>
            <a:p>
              <a:pPr/>
            </a:p>
          </p:txBody>
        </p:sp>
        <p:sp>
          <p:nvSpPr>
            <p:cNvPr id="133" name="Shape"/>
            <p:cNvSpPr/>
            <p:nvPr/>
          </p:nvSpPr>
          <p:spPr>
            <a:xfrm>
              <a:off x="4484146" y="2487505"/>
              <a:ext cx="1173118" cy="2809772"/>
            </a:xfrm>
            <a:custGeom>
              <a:avLst/>
              <a:gdLst/>
              <a:ahLst/>
              <a:cxnLst>
                <a:cxn ang="0">
                  <a:pos x="wd2" y="hd2"/>
                </a:cxn>
                <a:cxn ang="5400000">
                  <a:pos x="wd2" y="hd2"/>
                </a:cxn>
                <a:cxn ang="10800000">
                  <a:pos x="wd2" y="hd2"/>
                </a:cxn>
                <a:cxn ang="16200000">
                  <a:pos x="wd2" y="hd2"/>
                </a:cxn>
              </a:cxnLst>
              <a:rect l="0" t="0" r="r" b="b"/>
              <a:pathLst>
                <a:path w="18277" h="21600" fill="norm" stroke="1" extrusionOk="0">
                  <a:moveTo>
                    <a:pt x="16358" y="0"/>
                  </a:moveTo>
                  <a:cubicBezTo>
                    <a:pt x="21600" y="7960"/>
                    <a:pt x="15858" y="16680"/>
                    <a:pt x="2134" y="21600"/>
                  </a:cubicBezTo>
                  <a:lnTo>
                    <a:pt x="0" y="20150"/>
                  </a:lnTo>
                  <a:cubicBezTo>
                    <a:pt x="12451" y="15687"/>
                    <a:pt x="17660" y="7776"/>
                    <a:pt x="12905" y="554"/>
                  </a:cubicBezTo>
                  <a:close/>
                </a:path>
              </a:pathLst>
            </a:custGeom>
            <a:solidFill>
              <a:srgbClr val="83ACD7"/>
            </a:solidFill>
            <a:ln w="12700" cap="flat">
              <a:noFill/>
              <a:miter lim="400000"/>
            </a:ln>
            <a:effectLst/>
          </p:spPr>
          <p:txBody>
            <a:bodyPr wrap="square" lIns="45719" tIns="45719" rIns="45719" bIns="45719" numCol="1" anchor="t">
              <a:noAutofit/>
            </a:bodyPr>
            <a:lstStyle/>
            <a:p>
              <a:pPr/>
            </a:p>
          </p:txBody>
        </p:sp>
        <p:sp>
          <p:nvSpPr>
            <p:cNvPr id="134" name="Shape"/>
            <p:cNvSpPr/>
            <p:nvPr/>
          </p:nvSpPr>
          <p:spPr>
            <a:xfrm>
              <a:off x="3143955" y="750970"/>
              <a:ext cx="2390136" cy="18085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9839" y="0"/>
                    <a:pt x="18560" y="8373"/>
                    <a:pt x="21600" y="20740"/>
                  </a:cubicBezTo>
                  <a:lnTo>
                    <a:pt x="19597" y="21600"/>
                  </a:lnTo>
                  <a:cubicBezTo>
                    <a:pt x="16838" y="10380"/>
                    <a:pt x="8927" y="2784"/>
                    <a:pt x="0" y="2784"/>
                  </a:cubicBezTo>
                  <a:close/>
                </a:path>
              </a:pathLst>
            </a:custGeom>
            <a:solidFill>
              <a:srgbClr val="5794CB"/>
            </a:solidFill>
            <a:ln w="12700" cap="flat">
              <a:noFill/>
              <a:miter lim="400000"/>
            </a:ln>
            <a:effectLst/>
          </p:spPr>
          <p:txBody>
            <a:bodyPr wrap="square" lIns="45719" tIns="45719" rIns="45719" bIns="45719" numCol="1" anchor="t">
              <a:noAutofit/>
            </a:bodyPr>
            <a:lstStyle/>
            <a:p>
              <a:pPr/>
            </a:p>
          </p:txBody>
        </p:sp>
        <p:grpSp>
          <p:nvGrpSpPr>
            <p:cNvPr id="137" name="Group"/>
            <p:cNvGrpSpPr/>
            <p:nvPr/>
          </p:nvGrpSpPr>
          <p:grpSpPr>
            <a:xfrm>
              <a:off x="1987905" y="2108056"/>
              <a:ext cx="2312103" cy="2312103"/>
              <a:chOff x="0" y="0"/>
              <a:chExt cx="2312101" cy="2312101"/>
            </a:xfrm>
          </p:grpSpPr>
          <p:sp>
            <p:nvSpPr>
              <p:cNvPr id="135" name="Circle"/>
              <p:cNvSpPr/>
              <p:nvPr/>
            </p:nvSpPr>
            <p:spPr>
              <a:xfrm>
                <a:off x="0" y="0"/>
                <a:ext cx="2312102" cy="2312102"/>
              </a:xfrm>
              <a:prstGeom prst="ellipse">
                <a:avLst/>
              </a:prstGeom>
              <a:solidFill>
                <a:srgbClr val="487BA9"/>
              </a:solidFill>
              <a:ln w="12700" cap="flat">
                <a:solidFill>
                  <a:srgbClr val="FFFFFF"/>
                </a:solidFill>
                <a:prstDash val="solid"/>
                <a:miter lim="800000"/>
              </a:ln>
              <a:effectLst/>
            </p:spPr>
            <p:txBody>
              <a:bodyPr wrap="square" lIns="45719" tIns="45719" rIns="45719" bIns="45719" numCol="1" anchor="ctr">
                <a:noAutofit/>
              </a:bodyPr>
              <a:lstStyle/>
              <a:p>
                <a:pPr algn="ctr" defTabSz="1333500">
                  <a:lnSpc>
                    <a:spcPct val="90000"/>
                  </a:lnSpc>
                  <a:spcBef>
                    <a:spcPts val="700"/>
                  </a:spcBef>
                  <a:defRPr>
                    <a:solidFill>
                      <a:srgbClr val="FFFFFF"/>
                    </a:solidFill>
                  </a:defRPr>
                </a:pPr>
              </a:p>
            </p:txBody>
          </p:sp>
          <p:sp>
            <p:nvSpPr>
              <p:cNvPr id="136" name="Key Messages"/>
              <p:cNvSpPr txBox="1"/>
              <p:nvPr/>
            </p:nvSpPr>
            <p:spPr>
              <a:xfrm>
                <a:off x="338599" y="695675"/>
                <a:ext cx="1634904" cy="9207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1333500">
                  <a:lnSpc>
                    <a:spcPct val="90000"/>
                  </a:lnSpc>
                  <a:spcBef>
                    <a:spcPts val="1200"/>
                  </a:spcBef>
                  <a:defRPr sz="3000">
                    <a:solidFill>
                      <a:srgbClr val="FFFFFF"/>
                    </a:solidFill>
                  </a:defRPr>
                </a:lvl1pPr>
              </a:lstStyle>
              <a:p>
                <a:pPr/>
                <a:r>
                  <a:t>Key Messages</a:t>
                </a:r>
              </a:p>
            </p:txBody>
          </p:sp>
        </p:grpSp>
        <p:grpSp>
          <p:nvGrpSpPr>
            <p:cNvPr id="140" name="Group"/>
            <p:cNvGrpSpPr/>
            <p:nvPr/>
          </p:nvGrpSpPr>
          <p:grpSpPr>
            <a:xfrm>
              <a:off x="2334720" y="0"/>
              <a:ext cx="1618474" cy="1618473"/>
              <a:chOff x="0" y="0"/>
              <a:chExt cx="1618472" cy="1618472"/>
            </a:xfrm>
          </p:grpSpPr>
          <p:sp>
            <p:nvSpPr>
              <p:cNvPr id="138" name="Circle"/>
              <p:cNvSpPr/>
              <p:nvPr/>
            </p:nvSpPr>
            <p:spPr>
              <a:xfrm>
                <a:off x="-1" y="-1"/>
                <a:ext cx="1618474" cy="1618474"/>
              </a:xfrm>
              <a:prstGeom prst="ellipse">
                <a:avLst/>
              </a:prstGeom>
              <a:solidFill>
                <a:srgbClr val="42719B"/>
              </a:solidFill>
              <a:ln w="12700" cap="flat">
                <a:solidFill>
                  <a:srgbClr val="FFFFFF"/>
                </a:solidFill>
                <a:prstDash val="solid"/>
                <a:miter lim="800000"/>
              </a:ln>
              <a:effectLst/>
            </p:spPr>
            <p:txBody>
              <a:bodyPr wrap="square" lIns="45719" tIns="45719" rIns="45719" bIns="45719" numCol="1" anchor="ctr">
                <a:noAutofit/>
              </a:bodyPr>
              <a:lstStyle/>
              <a:p>
                <a:pPr algn="ctr" defTabSz="666750">
                  <a:lnSpc>
                    <a:spcPct val="90000"/>
                  </a:lnSpc>
                  <a:spcBef>
                    <a:spcPts val="700"/>
                  </a:spcBef>
                  <a:defRPr>
                    <a:solidFill>
                      <a:srgbClr val="FFFFFF"/>
                    </a:solidFill>
                  </a:defRPr>
                </a:pPr>
              </a:p>
            </p:txBody>
          </p:sp>
          <p:sp>
            <p:nvSpPr>
              <p:cNvPr id="139" name="Concise: Avoid jargon and acronyms"/>
              <p:cNvSpPr txBox="1"/>
              <p:nvPr/>
            </p:nvSpPr>
            <p:spPr>
              <a:xfrm>
                <a:off x="237020" y="390770"/>
                <a:ext cx="1144432" cy="8369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9050" tIns="19050" rIns="19050" bIns="19050" numCol="1" anchor="ctr">
                <a:spAutoFit/>
              </a:bodyPr>
              <a:lstStyle>
                <a:lvl1pPr algn="ctr" defTabSz="666750">
                  <a:lnSpc>
                    <a:spcPct val="90000"/>
                  </a:lnSpc>
                  <a:spcBef>
                    <a:spcPts val="600"/>
                  </a:spcBef>
                  <a:defRPr sz="1500">
                    <a:solidFill>
                      <a:srgbClr val="FFFFFF"/>
                    </a:solidFill>
                  </a:defRPr>
                </a:lvl1pPr>
              </a:lstStyle>
              <a:p>
                <a:pPr/>
                <a:r>
                  <a:t>Concise: Avoid jargon and acronyms</a:t>
                </a:r>
              </a:p>
            </p:txBody>
          </p:sp>
        </p:grpSp>
        <p:grpSp>
          <p:nvGrpSpPr>
            <p:cNvPr id="143" name="Group"/>
            <p:cNvGrpSpPr/>
            <p:nvPr/>
          </p:nvGrpSpPr>
          <p:grpSpPr>
            <a:xfrm>
              <a:off x="4669441" y="1696274"/>
              <a:ext cx="1618473" cy="1618473"/>
              <a:chOff x="0" y="0"/>
              <a:chExt cx="1618472" cy="1618472"/>
            </a:xfrm>
          </p:grpSpPr>
          <p:sp>
            <p:nvSpPr>
              <p:cNvPr id="141" name="Circle"/>
              <p:cNvSpPr/>
              <p:nvPr/>
            </p:nvSpPr>
            <p:spPr>
              <a:xfrm>
                <a:off x="-1" y="-1"/>
                <a:ext cx="1618474" cy="1618474"/>
              </a:xfrm>
              <a:prstGeom prst="ellipse">
                <a:avLst/>
              </a:prstGeom>
              <a:solidFill>
                <a:srgbClr val="6A96C5"/>
              </a:solidFill>
              <a:ln w="12700" cap="flat">
                <a:solidFill>
                  <a:srgbClr val="FFFFFF"/>
                </a:solidFill>
                <a:prstDash val="solid"/>
                <a:miter lim="800000"/>
              </a:ln>
              <a:effectLst/>
            </p:spPr>
            <p:txBody>
              <a:bodyPr wrap="square" lIns="45719" tIns="45719" rIns="45719" bIns="45719" numCol="1" anchor="ctr">
                <a:noAutofit/>
              </a:bodyPr>
              <a:lstStyle/>
              <a:p>
                <a:pPr algn="ctr" defTabSz="666750">
                  <a:lnSpc>
                    <a:spcPct val="90000"/>
                  </a:lnSpc>
                  <a:spcBef>
                    <a:spcPts val="700"/>
                  </a:spcBef>
                  <a:defRPr>
                    <a:solidFill>
                      <a:srgbClr val="FFFFFF"/>
                    </a:solidFill>
                  </a:defRPr>
                </a:pPr>
              </a:p>
            </p:txBody>
          </p:sp>
          <p:sp>
            <p:nvSpPr>
              <p:cNvPr id="142" name="Active: Make every sentence active"/>
              <p:cNvSpPr txBox="1"/>
              <p:nvPr/>
            </p:nvSpPr>
            <p:spPr>
              <a:xfrm>
                <a:off x="237020" y="390770"/>
                <a:ext cx="1144432" cy="8369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9050" tIns="19050" rIns="19050" bIns="19050" numCol="1" anchor="ctr">
                <a:spAutoFit/>
              </a:bodyPr>
              <a:lstStyle>
                <a:lvl1pPr algn="ctr" defTabSz="666750">
                  <a:lnSpc>
                    <a:spcPct val="90000"/>
                  </a:lnSpc>
                  <a:spcBef>
                    <a:spcPts val="600"/>
                  </a:spcBef>
                  <a:defRPr sz="1500">
                    <a:solidFill>
                      <a:srgbClr val="FFFFFF"/>
                    </a:solidFill>
                  </a:defRPr>
                </a:lvl1pPr>
              </a:lstStyle>
              <a:p>
                <a:pPr/>
                <a:r>
                  <a:t>Active: Make every sentence active</a:t>
                </a:r>
              </a:p>
            </p:txBody>
          </p:sp>
        </p:grpSp>
        <p:grpSp>
          <p:nvGrpSpPr>
            <p:cNvPr id="146" name="Group"/>
            <p:cNvGrpSpPr/>
            <p:nvPr/>
          </p:nvGrpSpPr>
          <p:grpSpPr>
            <a:xfrm>
              <a:off x="3777657" y="4440904"/>
              <a:ext cx="1618473" cy="1618473"/>
              <a:chOff x="0" y="0"/>
              <a:chExt cx="1618472" cy="1618472"/>
            </a:xfrm>
          </p:grpSpPr>
          <p:sp>
            <p:nvSpPr>
              <p:cNvPr id="144" name="Circle"/>
              <p:cNvSpPr/>
              <p:nvPr/>
            </p:nvSpPr>
            <p:spPr>
              <a:xfrm>
                <a:off x="-1" y="-1"/>
                <a:ext cx="1618474" cy="1618474"/>
              </a:xfrm>
              <a:prstGeom prst="ellipse">
                <a:avLst/>
              </a:prstGeom>
              <a:solidFill>
                <a:srgbClr val="A1BCDD"/>
              </a:solidFill>
              <a:ln w="12700" cap="flat">
                <a:solidFill>
                  <a:srgbClr val="FFFFFF"/>
                </a:solidFill>
                <a:prstDash val="solid"/>
                <a:miter lim="800000"/>
              </a:ln>
              <a:effectLst/>
            </p:spPr>
            <p:txBody>
              <a:bodyPr wrap="square" lIns="45719" tIns="45719" rIns="45719" bIns="45719" numCol="1" anchor="ctr">
                <a:noAutofit/>
              </a:bodyPr>
              <a:lstStyle/>
              <a:p>
                <a:pPr algn="ctr" defTabSz="666750">
                  <a:lnSpc>
                    <a:spcPct val="90000"/>
                  </a:lnSpc>
                  <a:spcBef>
                    <a:spcPts val="700"/>
                  </a:spcBef>
                  <a:defRPr>
                    <a:solidFill>
                      <a:srgbClr val="FFFFFF"/>
                    </a:solidFill>
                  </a:defRPr>
                </a:pPr>
              </a:p>
            </p:txBody>
          </p:sp>
          <p:sp>
            <p:nvSpPr>
              <p:cNvPr id="145" name="Positive: Talk about what one can do, not what you can't"/>
              <p:cNvSpPr txBox="1"/>
              <p:nvPr/>
            </p:nvSpPr>
            <p:spPr>
              <a:xfrm>
                <a:off x="237020" y="196460"/>
                <a:ext cx="1144432" cy="12255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9050" tIns="19050" rIns="19050" bIns="19050" numCol="1" anchor="ctr">
                <a:spAutoFit/>
              </a:bodyPr>
              <a:lstStyle>
                <a:lvl1pPr algn="ctr" defTabSz="666750">
                  <a:lnSpc>
                    <a:spcPct val="90000"/>
                  </a:lnSpc>
                  <a:spcBef>
                    <a:spcPts val="600"/>
                  </a:spcBef>
                  <a:defRPr sz="1500">
                    <a:solidFill>
                      <a:srgbClr val="FFFFFF"/>
                    </a:solidFill>
                  </a:defRPr>
                </a:lvl1pPr>
              </a:lstStyle>
              <a:p>
                <a:pPr/>
                <a:r>
                  <a:t>Positive: Talk about what one can do, not what you can't</a:t>
                </a:r>
              </a:p>
            </p:txBody>
          </p:sp>
        </p:grpSp>
        <p:grpSp>
          <p:nvGrpSpPr>
            <p:cNvPr id="149" name="Group"/>
            <p:cNvGrpSpPr/>
            <p:nvPr/>
          </p:nvGrpSpPr>
          <p:grpSpPr>
            <a:xfrm>
              <a:off x="891783" y="4440904"/>
              <a:ext cx="1618473" cy="1618473"/>
              <a:chOff x="0" y="0"/>
              <a:chExt cx="1618472" cy="1618472"/>
            </a:xfrm>
          </p:grpSpPr>
          <p:sp>
            <p:nvSpPr>
              <p:cNvPr id="147" name="Circle"/>
              <p:cNvSpPr/>
              <p:nvPr/>
            </p:nvSpPr>
            <p:spPr>
              <a:xfrm>
                <a:off x="-1" y="-1"/>
                <a:ext cx="1618474" cy="1618474"/>
              </a:xfrm>
              <a:prstGeom prst="ellipse">
                <a:avLst/>
              </a:prstGeom>
              <a:solidFill>
                <a:srgbClr val="A1BCDD"/>
              </a:solidFill>
              <a:ln w="12700" cap="flat">
                <a:solidFill>
                  <a:srgbClr val="FFFFFF"/>
                </a:solidFill>
                <a:prstDash val="solid"/>
                <a:miter lim="800000"/>
              </a:ln>
              <a:effectLst/>
            </p:spPr>
            <p:txBody>
              <a:bodyPr wrap="square" lIns="45719" tIns="45719" rIns="45719" bIns="45719" numCol="1" anchor="ctr">
                <a:noAutofit/>
              </a:bodyPr>
              <a:lstStyle/>
              <a:p>
                <a:pPr algn="ctr" defTabSz="666750">
                  <a:lnSpc>
                    <a:spcPct val="90000"/>
                  </a:lnSpc>
                  <a:spcBef>
                    <a:spcPts val="700"/>
                  </a:spcBef>
                  <a:defRPr>
                    <a:solidFill>
                      <a:srgbClr val="FFFFFF"/>
                    </a:solidFill>
                  </a:defRPr>
                </a:pPr>
              </a:p>
            </p:txBody>
          </p:sp>
          <p:sp>
            <p:nvSpPr>
              <p:cNvPr id="148" name="Short: One memorable sentence, 10-15 seconds to say"/>
              <p:cNvSpPr txBox="1"/>
              <p:nvPr/>
            </p:nvSpPr>
            <p:spPr>
              <a:xfrm>
                <a:off x="237020" y="196460"/>
                <a:ext cx="1144432" cy="12255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9050" tIns="19050" rIns="19050" bIns="19050" numCol="1" anchor="ctr">
                <a:spAutoFit/>
              </a:bodyPr>
              <a:lstStyle>
                <a:lvl1pPr algn="ctr" defTabSz="666750">
                  <a:lnSpc>
                    <a:spcPct val="90000"/>
                  </a:lnSpc>
                  <a:spcBef>
                    <a:spcPts val="600"/>
                  </a:spcBef>
                  <a:defRPr sz="1500">
                    <a:solidFill>
                      <a:srgbClr val="FFFFFF"/>
                    </a:solidFill>
                  </a:defRPr>
                </a:lvl1pPr>
              </a:lstStyle>
              <a:p>
                <a:pPr/>
                <a:r>
                  <a:t>Short: One memorable sentence, 10-15 seconds to say</a:t>
                </a:r>
              </a:p>
            </p:txBody>
          </p:sp>
        </p:grpSp>
        <p:grpSp>
          <p:nvGrpSpPr>
            <p:cNvPr id="152" name="Group"/>
            <p:cNvGrpSpPr/>
            <p:nvPr/>
          </p:nvGrpSpPr>
          <p:grpSpPr>
            <a:xfrm>
              <a:off x="0" y="1696274"/>
              <a:ext cx="1618473" cy="1618473"/>
              <a:chOff x="0" y="0"/>
              <a:chExt cx="1618472" cy="1618472"/>
            </a:xfrm>
          </p:grpSpPr>
          <p:sp>
            <p:nvSpPr>
              <p:cNvPr id="150" name="Circle"/>
              <p:cNvSpPr/>
              <p:nvPr/>
            </p:nvSpPr>
            <p:spPr>
              <a:xfrm>
                <a:off x="-1" y="-1"/>
                <a:ext cx="1618474" cy="1618474"/>
              </a:xfrm>
              <a:prstGeom prst="ellipse">
                <a:avLst/>
              </a:prstGeom>
              <a:solidFill>
                <a:srgbClr val="6A96C5"/>
              </a:solidFill>
              <a:ln w="12700" cap="flat">
                <a:solidFill>
                  <a:srgbClr val="FFFFFF"/>
                </a:solidFill>
                <a:prstDash val="solid"/>
                <a:miter lim="800000"/>
              </a:ln>
              <a:effectLst/>
            </p:spPr>
            <p:txBody>
              <a:bodyPr wrap="square" lIns="45719" tIns="45719" rIns="45719" bIns="45719" numCol="1" anchor="ctr">
                <a:noAutofit/>
              </a:bodyPr>
              <a:lstStyle/>
              <a:p>
                <a:pPr algn="ctr" defTabSz="666750">
                  <a:lnSpc>
                    <a:spcPct val="90000"/>
                  </a:lnSpc>
                  <a:spcBef>
                    <a:spcPts val="700"/>
                  </a:spcBef>
                  <a:defRPr>
                    <a:solidFill>
                      <a:srgbClr val="FFFFFF"/>
                    </a:solidFill>
                  </a:defRPr>
                </a:pPr>
              </a:p>
            </p:txBody>
          </p:sp>
          <p:sp>
            <p:nvSpPr>
              <p:cNvPr id="151" name="Specify: Address a particular challenge and audience"/>
              <p:cNvSpPr txBox="1"/>
              <p:nvPr/>
            </p:nvSpPr>
            <p:spPr>
              <a:xfrm>
                <a:off x="237019" y="196460"/>
                <a:ext cx="1144433" cy="12255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9050" tIns="19050" rIns="19050" bIns="19050" numCol="1" anchor="ctr">
                <a:spAutoFit/>
              </a:bodyPr>
              <a:lstStyle>
                <a:lvl1pPr algn="ctr" defTabSz="666750">
                  <a:lnSpc>
                    <a:spcPct val="90000"/>
                  </a:lnSpc>
                  <a:spcBef>
                    <a:spcPts val="600"/>
                  </a:spcBef>
                  <a:defRPr sz="1500">
                    <a:solidFill>
                      <a:srgbClr val="FFFFFF"/>
                    </a:solidFill>
                  </a:defRPr>
                </a:lvl1pPr>
              </a:lstStyle>
              <a:p>
                <a:pPr/>
                <a:r>
                  <a:t>Specify: Address a particular challenge and audience</a:t>
                </a:r>
              </a:p>
            </p:txBody>
          </p:sp>
        </p:grpSp>
      </p:grpSp>
      <p:sp>
        <p:nvSpPr>
          <p:cNvPr id="154" name="TextBox 5"/>
          <p:cNvSpPr txBox="1"/>
          <p:nvPr/>
        </p:nvSpPr>
        <p:spPr>
          <a:xfrm>
            <a:off x="7027837" y="652641"/>
            <a:ext cx="4673601" cy="688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b="1" sz="4000"/>
            </a:lvl1pPr>
          </a:lstStyle>
          <a:p>
            <a:pPr/>
            <a:r>
              <a:t>Key Messages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