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3" r:id="rId4"/>
    <p:sldId id="276" r:id="rId5"/>
    <p:sldId id="275" r:id="rId6"/>
    <p:sldId id="277" r:id="rId7"/>
    <p:sldId id="28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2204D-5444-4F95-BC75-FF9364CC3980}" v="1" dt="2019-01-11T16:26:59.0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ney, Rebecca" userId="af96bd8f-9fab-4a9e-af29-dd9573f611cb" providerId="ADAL" clId="{3D65B377-C2D7-4C0F-B383-E898D0E37D01}"/>
  </pc:docChgLst>
  <pc:docChgLst>
    <pc:chgData name="Cooney, Chris" userId="S::chris.cooney@wsu.edu::0473a6c0-e34c-4f22-9b66-36170928a66f" providerId="AD" clId="Web-{0202204D-5444-4F95-BC75-FF9364CC3980}"/>
    <pc:docChg chg="addSld delSld modSld">
      <pc:chgData name="Cooney, Chris" userId="S::chris.cooney@wsu.edu::0473a6c0-e34c-4f22-9b66-36170928a66f" providerId="AD" clId="Web-{0202204D-5444-4F95-BC75-FF9364CC3980}" dt="2019-01-11T16:35:35.067" v="46" actId="14100"/>
      <pc:docMkLst>
        <pc:docMk/>
      </pc:docMkLst>
      <pc:sldChg chg="modSp">
        <pc:chgData name="Cooney, Chris" userId="S::chris.cooney@wsu.edu::0473a6c0-e34c-4f22-9b66-36170928a66f" providerId="AD" clId="Web-{0202204D-5444-4F95-BC75-FF9364CC3980}" dt="2019-01-11T16:19:25.622" v="3" actId="20577"/>
        <pc:sldMkLst>
          <pc:docMk/>
          <pc:sldMk cId="2053750620" sldId="273"/>
        </pc:sldMkLst>
        <pc:spChg chg="mod">
          <ac:chgData name="Cooney, Chris" userId="S::chris.cooney@wsu.edu::0473a6c0-e34c-4f22-9b66-36170928a66f" providerId="AD" clId="Web-{0202204D-5444-4F95-BC75-FF9364CC3980}" dt="2019-01-11T16:19:25.622" v="3" actId="20577"/>
          <ac:spMkLst>
            <pc:docMk/>
            <pc:sldMk cId="2053750620" sldId="273"/>
            <ac:spMk id="2" creationId="{9C5A80A0-5AFE-4EB5-8AE6-51443973D2DC}"/>
          </ac:spMkLst>
        </pc:spChg>
      </pc:sldChg>
      <pc:sldChg chg="addSp delSp modSp">
        <pc:chgData name="Cooney, Chris" userId="S::chris.cooney@wsu.edu::0473a6c0-e34c-4f22-9b66-36170928a66f" providerId="AD" clId="Web-{0202204D-5444-4F95-BC75-FF9364CC3980}" dt="2019-01-11T16:27:02.376" v="9"/>
        <pc:sldMkLst>
          <pc:docMk/>
          <pc:sldMk cId="596573665" sldId="274"/>
        </pc:sldMkLst>
        <pc:picChg chg="add del mod">
          <ac:chgData name="Cooney, Chris" userId="S::chris.cooney@wsu.edu::0473a6c0-e34c-4f22-9b66-36170928a66f" providerId="AD" clId="Web-{0202204D-5444-4F95-BC75-FF9364CC3980}" dt="2019-01-11T16:27:02.376" v="9"/>
          <ac:picMkLst>
            <pc:docMk/>
            <pc:sldMk cId="596573665" sldId="274"/>
            <ac:picMk id="3" creationId="{C6740BA5-DA64-42BC-8449-6842ABDA2A14}"/>
          </ac:picMkLst>
        </pc:picChg>
      </pc:sldChg>
      <pc:sldChg chg="del">
        <pc:chgData name="Cooney, Chris" userId="S::chris.cooney@wsu.edu::0473a6c0-e34c-4f22-9b66-36170928a66f" providerId="AD" clId="Web-{0202204D-5444-4F95-BC75-FF9364CC3980}" dt="2019-01-11T16:19:11.419" v="0"/>
        <pc:sldMkLst>
          <pc:docMk/>
          <pc:sldMk cId="2880743514" sldId="280"/>
        </pc:sldMkLst>
      </pc:sldChg>
      <pc:sldChg chg="addSp delSp modSp mod setBg">
        <pc:chgData name="Cooney, Chris" userId="S::chris.cooney@wsu.edu::0473a6c0-e34c-4f22-9b66-36170928a66f" providerId="AD" clId="Web-{0202204D-5444-4F95-BC75-FF9364CC3980}" dt="2019-01-11T16:28:24.517" v="17"/>
        <pc:sldMkLst>
          <pc:docMk/>
          <pc:sldMk cId="2426957190" sldId="282"/>
        </pc:sldMkLst>
        <pc:picChg chg="add mod modCrop">
          <ac:chgData name="Cooney, Chris" userId="S::chris.cooney@wsu.edu::0473a6c0-e34c-4f22-9b66-36170928a66f" providerId="AD" clId="Web-{0202204D-5444-4F95-BC75-FF9364CC3980}" dt="2019-01-11T16:28:24.517" v="17"/>
          <ac:picMkLst>
            <pc:docMk/>
            <pc:sldMk cId="2426957190" sldId="282"/>
            <ac:picMk id="2" creationId="{DAA6E556-B21C-46BE-92BA-BDA7A805D0D6}"/>
          </ac:picMkLst>
        </pc:picChg>
        <pc:picChg chg="del">
          <ac:chgData name="Cooney, Chris" userId="S::chris.cooney@wsu.edu::0473a6c0-e34c-4f22-9b66-36170928a66f" providerId="AD" clId="Web-{0202204D-5444-4F95-BC75-FF9364CC3980}" dt="2019-01-11T16:27:42.829" v="11"/>
          <ac:picMkLst>
            <pc:docMk/>
            <pc:sldMk cId="2426957190" sldId="282"/>
            <ac:picMk id="19" creationId="{A858BC79-D7CB-4FDD-AD55-5217EEE53B97}"/>
          </ac:picMkLst>
        </pc:picChg>
      </pc:sldChg>
      <pc:sldChg chg="addSp modSp add mod replId setBg">
        <pc:chgData name="Cooney, Chris" userId="S::chris.cooney@wsu.edu::0473a6c0-e34c-4f22-9b66-36170928a66f" providerId="AD" clId="Web-{0202204D-5444-4F95-BC75-FF9364CC3980}" dt="2019-01-11T16:35:35.067" v="46" actId="14100"/>
        <pc:sldMkLst>
          <pc:docMk/>
          <pc:sldMk cId="1235524866" sldId="283"/>
        </pc:sldMkLst>
        <pc:spChg chg="mod">
          <ac:chgData name="Cooney, Chris" userId="S::chris.cooney@wsu.edu::0473a6c0-e34c-4f22-9b66-36170928a66f" providerId="AD" clId="Web-{0202204D-5444-4F95-BC75-FF9364CC3980}" dt="2019-01-11T16:35:35.067" v="46" actId="14100"/>
          <ac:spMkLst>
            <pc:docMk/>
            <pc:sldMk cId="1235524866" sldId="283"/>
            <ac:spMk id="2" creationId="{9C5A80A0-5AFE-4EB5-8AE6-51443973D2DC}"/>
          </ac:spMkLst>
        </pc:spChg>
        <pc:picChg chg="add mod">
          <ac:chgData name="Cooney, Chris" userId="S::chris.cooney@wsu.edu::0473a6c0-e34c-4f22-9b66-36170928a66f" providerId="AD" clId="Web-{0202204D-5444-4F95-BC75-FF9364CC3980}" dt="2019-01-11T16:34:58.551" v="26" actId="1076"/>
          <ac:picMkLst>
            <pc:docMk/>
            <pc:sldMk cId="1235524866" sldId="283"/>
            <ac:picMk id="3" creationId="{5F8C68D6-B389-468B-9B25-901AF6E464D1}"/>
          </ac:picMkLst>
        </pc:picChg>
      </pc:sldChg>
    </pc:docChg>
  </pc:docChgLst>
  <pc:docChgLst>
    <pc:chgData name="Cooney, Rebecca" userId="af96bd8f-9fab-4a9e-af29-dd9573f611cb" providerId="ADAL" clId="{ABE19213-B9E2-4429-B284-8E90ED7040F6}"/>
    <pc:docChg chg="modSld">
      <pc:chgData name="Cooney, Rebecca" userId="af96bd8f-9fab-4a9e-af29-dd9573f611cb" providerId="ADAL" clId="{ABE19213-B9E2-4429-B284-8E90ED7040F6}" dt="2019-01-11T18:49:52.098" v="22" actId="20577"/>
      <pc:docMkLst>
        <pc:docMk/>
      </pc:docMkLst>
      <pc:sldChg chg="modSp">
        <pc:chgData name="Cooney, Rebecca" userId="af96bd8f-9fab-4a9e-af29-dd9573f611cb" providerId="ADAL" clId="{ABE19213-B9E2-4429-B284-8E90ED7040F6}" dt="2019-01-11T18:49:52.098" v="22" actId="20577"/>
        <pc:sldMkLst>
          <pc:docMk/>
          <pc:sldMk cId="836298287" sldId="257"/>
        </pc:sldMkLst>
        <pc:spChg chg="mod">
          <ac:chgData name="Cooney, Rebecca" userId="af96bd8f-9fab-4a9e-af29-dd9573f611cb" providerId="ADAL" clId="{ABE19213-B9E2-4429-B284-8E90ED7040F6}" dt="2019-01-11T18:49:52.098" v="22" actId="20577"/>
          <ac:spMkLst>
            <pc:docMk/>
            <pc:sldMk cId="836298287" sldId="257"/>
            <ac:spMk id="2" creationId="{9C5A80A0-5AFE-4EB5-8AE6-51443973D2DC}"/>
          </ac:spMkLst>
        </pc:spChg>
      </pc:sldChg>
    </pc:docChg>
  </pc:docChgLst>
  <pc:docChgLst>
    <pc:chgData name="Cooney, Rebecca" userId="af96bd8f-9fab-4a9e-af29-dd9573f611cb" providerId="ADAL" clId="{22DC3B75-DE86-4509-A362-B1F98D1C8DB9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713E9-471C-44FD-A542-D4B68D0CD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A60C15-5103-4FB0-A9CD-4DCE14C1A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AE888-9F06-482A-AB57-2F6E6932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41AC4-8ED5-4FB4-AE85-BD9F8FF48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B0BC-0C4F-4642-BA48-09DC7EAD2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2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BB4D-0B6C-4F32-B2E5-3AD5A9ACE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0423B-249C-4C3C-BF1B-C4E993137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3A533-1DCC-4B84-949E-C4EB0D7E8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65162-B6A3-4D7B-8B53-FC0B1D10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8AF69-7014-4791-9C3F-2C25372C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30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805F1-C70D-4199-97D0-72C5B0A32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D18FA-3BE1-45DD-8422-1C211FD76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18617-C64D-4ED1-8514-A53CF012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2371E-BCCC-4CAD-8A68-ECB7F9105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948AB-B828-4BC5-9079-658ED27E8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42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B7B28-49FE-4F6C-8C41-D8CDF64B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0E3CC-6BD3-495A-A2E1-D9AB12399F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D9E5B-6372-4578-962C-E62CE2B74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D59F3-487B-4AB5-AFEF-3B1565A4D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077AA-8FA3-4A75-B0CC-F0A8BF28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E89B3-0E18-4EED-B17F-9231941A5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78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B163-F36B-4A12-B04D-C3E7053C2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2C315-B0A1-4676-8EB6-6D0F4A230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79470-624C-408F-9DD1-DAB2F3661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F2843-EEA7-4727-BA7D-7E5BE9AA5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7CA25F-1466-46C4-9BFD-4A79B4D28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829C6E-4399-404A-8E44-73673BA1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7438A-0410-4BFF-88DE-65BC098A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2B250E-CC70-4300-A373-16C90B93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3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060C9-C2F0-45AE-8AE1-A1C47B4D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2672F-9304-4C77-A521-3A3AA7107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C05C2-F89B-4326-8DF8-8D6B5FD2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5630DB-F84A-4E08-ACBD-E788A6F0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CE14F-53F3-413E-A96C-07C10339B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7E7A5-3B98-412E-9E0F-EC78E7744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F705A-03F2-4AA4-B321-C2488C1B8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4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AD779-0559-4144-99CB-C4AB9E1B3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9ADBE-9804-4011-8597-82739127A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4E7B1-F6A3-438A-B711-82240315E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0C49D3-0A2C-45CC-A4C8-842D48915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1D26E-137D-43E9-8043-D258CD547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D7AEF-6D32-46DF-B4E3-DFB60AF1C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86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4055-9A74-464A-8261-0BC4C06F0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D614D9-D3EB-4397-B8CB-1B8986AA61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E419F-C435-4F54-8912-F8F9E6F04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1B87E-F1AA-408C-B0B6-EEB8FC086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786A5-A2F3-495B-887D-B4F43614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6B171-2B81-45B7-B883-6B5F6A9E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0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DA38D-08E8-4A95-BB76-A1CE865EF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042EE-586E-4BAD-AACB-4E00C49AA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A2234-677F-4FFA-9931-ECB7675B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848D8-81B1-4E9C-9D59-1E3B449B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A824A-70E9-4A76-AF21-F37985E4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2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765A44-EDE7-40E9-ACF9-D86C2A322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D0D791-866E-4202-A473-EEB4CC8DA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57D13-603D-4B5A-98E7-135EB044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570FB-6D70-4A22-B253-6375AE79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1430C-DB50-45D8-B33B-038574C0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87A0B7-24A1-4CBC-BC12-E0CC0FD5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6A35A-48B5-40EF-B14F-5975B15BD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63C24-98C8-49E3-B610-EB7A1E75E6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F599C-B1C4-4999-8658-C3F0EE3B7D3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4688B-59BE-4B1F-8851-62A8DF695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43822-A408-45E5-B259-F513F0738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99E92-9CA6-40C1-B47F-EA60B0162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2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5A80A0-5AFE-4EB5-8AE6-51443973D2DC}"/>
              </a:ext>
            </a:extLst>
          </p:cNvPr>
          <p:cNvSpPr/>
          <p:nvPr/>
        </p:nvSpPr>
        <p:spPr>
          <a:xfrm>
            <a:off x="446237" y="946847"/>
            <a:ext cx="5401110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The basics: name, home town, major, extracurricular stuff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Labor Day weekend plans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Something new you learned this week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Who’s your hero</a:t>
            </a:r>
            <a:endParaRPr lang="en-US" sz="20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If you could live anywhere, where would it be?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Biggest fears</a:t>
            </a:r>
            <a:endParaRPr lang="en-US" sz="20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Favorite place to vacation</a:t>
            </a:r>
            <a:endParaRPr lang="en-US" sz="20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One thing you would change about yourself</a:t>
            </a:r>
            <a:endParaRPr lang="en-US" sz="20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Favorite </a:t>
            </a:r>
            <a:r>
              <a:rPr lang="en-US" sz="2000" dirty="0">
                <a:latin typeface="+mj-lt"/>
              </a:rPr>
              <a:t>thing about </a:t>
            </a:r>
            <a:r>
              <a:rPr lang="en-US" sz="2000" dirty="0" smtClean="0">
                <a:latin typeface="+mj-lt"/>
              </a:rPr>
              <a:t>college/WSU?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First thing you do in the morning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Last thing you do at night before bed</a:t>
            </a:r>
            <a:endParaRPr lang="en-US" sz="20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What would you sing at Karaoke night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What did you have for breakfast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Last pic you took on your phone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16567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CHAT</a:t>
            </a:r>
            <a:r>
              <a:rPr lang="en-US" sz="3200" dirty="0" smtClean="0">
                <a:latin typeface="+mj-lt"/>
              </a:rPr>
              <a:t>&amp;</a:t>
            </a:r>
            <a:r>
              <a:rPr lang="en-US" sz="4000" b="1" dirty="0" smtClean="0"/>
              <a:t>SWITCH</a:t>
            </a:r>
            <a:endParaRPr lang="en-US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5A80A0-5AFE-4EB5-8AE6-51443973D2DC}"/>
              </a:ext>
            </a:extLst>
          </p:cNvPr>
          <p:cNvSpPr/>
          <p:nvPr/>
        </p:nvSpPr>
        <p:spPr>
          <a:xfrm>
            <a:off x="6590363" y="946847"/>
            <a:ext cx="54011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Hobbies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Best gift you ever received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Worst gift you ever received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Aside from necessities, what one thing can you NOT go a day without?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Pet peeves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If you were a super hero – what powers would you have?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What would you do if you won the lottery?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How many pillows do you sleep with?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Surprises? Yes or no thank you?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Nickname? Origins please…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Proudest accomplishment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What makes you laugh?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Last movie you went to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730171" y="740229"/>
            <a:ext cx="476068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29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5A80A0-5AFE-4EB5-8AE6-51443973D2DC}"/>
              </a:ext>
            </a:extLst>
          </p:cNvPr>
          <p:cNvSpPr/>
          <p:nvPr/>
        </p:nvSpPr>
        <p:spPr>
          <a:xfrm>
            <a:off x="889000" y="5300394"/>
            <a:ext cx="10759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/>
              <a:t>What are values?</a:t>
            </a:r>
          </a:p>
        </p:txBody>
      </p:sp>
    </p:spTree>
    <p:extLst>
      <p:ext uri="{BB962C8B-B14F-4D97-AF65-F5344CB8AC3E}">
        <p14:creationId xmlns:p14="http://schemas.microsoft.com/office/powerpoint/2010/main" val="70619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5A80A0-5AFE-4EB5-8AE6-51443973D2DC}"/>
              </a:ext>
            </a:extLst>
          </p:cNvPr>
          <p:cNvSpPr/>
          <p:nvPr/>
        </p:nvSpPr>
        <p:spPr>
          <a:xfrm>
            <a:off x="2389596" y="1988853"/>
            <a:ext cx="779018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/>
              <a:t>Values are beliefs, guiding principles, things one cares about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/>
              <a:t>Values drive how one operates, behaves, and make decisions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/>
              <a:t>Values help determine when things are on-track vs. not in alignment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9AEF91-1056-404A-84C6-A53E251F94DE}"/>
              </a:ext>
            </a:extLst>
          </p:cNvPr>
          <p:cNvSpPr/>
          <p:nvPr/>
        </p:nvSpPr>
        <p:spPr>
          <a:xfrm>
            <a:off x="2032726" y="1171080"/>
            <a:ext cx="6690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/>
              <a:t>Defining values…</a:t>
            </a:r>
          </a:p>
        </p:txBody>
      </p:sp>
    </p:spTree>
    <p:extLst>
      <p:ext uri="{BB962C8B-B14F-4D97-AF65-F5344CB8AC3E}">
        <p14:creationId xmlns:p14="http://schemas.microsoft.com/office/powerpoint/2010/main" val="747290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5A80A0-5AFE-4EB5-8AE6-51443973D2DC}"/>
              </a:ext>
            </a:extLst>
          </p:cNvPr>
          <p:cNvSpPr/>
          <p:nvPr/>
        </p:nvSpPr>
        <p:spPr>
          <a:xfrm>
            <a:off x="527595" y="5584874"/>
            <a:ext cx="10759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/>
              <a:t>What are your top 3 </a:t>
            </a:r>
            <a:r>
              <a:rPr lang="en-US" sz="3600" dirty="0" smtClean="0"/>
              <a:t>personal values</a:t>
            </a:r>
            <a:r>
              <a:rPr lang="en-US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0671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2439E0-EBF4-46FF-BB8A-65F276DC1628}"/>
              </a:ext>
            </a:extLst>
          </p:cNvPr>
          <p:cNvSpPr txBox="1"/>
          <p:nvPr/>
        </p:nvSpPr>
        <p:spPr>
          <a:xfrm>
            <a:off x="828675" y="608965"/>
            <a:ext cx="4089400" cy="6451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ea typeface="+mj-ea"/>
                <a:cs typeface="+mj-cs"/>
              </a:rPr>
              <a:t>Examples of values…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1AC608B-419D-4029-A378-0731A1917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966439"/>
              </p:ext>
            </p:extLst>
          </p:nvPr>
        </p:nvGraphicFramePr>
        <p:xfrm>
          <a:off x="828674" y="1341120"/>
          <a:ext cx="10804525" cy="498856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077328">
                  <a:extLst>
                    <a:ext uri="{9D8B030D-6E8A-4147-A177-3AD203B41FA5}">
                      <a16:colId xmlns:a16="http://schemas.microsoft.com/office/drawing/2014/main" val="1399857911"/>
                    </a:ext>
                  </a:extLst>
                </a:gridCol>
                <a:gridCol w="2393491">
                  <a:extLst>
                    <a:ext uri="{9D8B030D-6E8A-4147-A177-3AD203B41FA5}">
                      <a16:colId xmlns:a16="http://schemas.microsoft.com/office/drawing/2014/main" val="1128910659"/>
                    </a:ext>
                  </a:extLst>
                </a:gridCol>
                <a:gridCol w="2297267">
                  <a:extLst>
                    <a:ext uri="{9D8B030D-6E8A-4147-A177-3AD203B41FA5}">
                      <a16:colId xmlns:a16="http://schemas.microsoft.com/office/drawing/2014/main" val="1081682086"/>
                    </a:ext>
                  </a:extLst>
                </a:gridCol>
                <a:gridCol w="2036090">
                  <a:extLst>
                    <a:ext uri="{9D8B030D-6E8A-4147-A177-3AD203B41FA5}">
                      <a16:colId xmlns:a16="http://schemas.microsoft.com/office/drawing/2014/main" val="2314190142"/>
                    </a:ext>
                  </a:extLst>
                </a:gridCol>
                <a:gridCol w="2000349">
                  <a:extLst>
                    <a:ext uri="{9D8B030D-6E8A-4147-A177-3AD203B41FA5}">
                      <a16:colId xmlns:a16="http://schemas.microsoft.com/office/drawing/2014/main" val="3578947132"/>
                    </a:ext>
                  </a:extLst>
                </a:gridCol>
              </a:tblGrid>
              <a:tr h="4988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Acceptance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Accountability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Achieving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Acknowledgement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Adventure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Appreciation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Authenticity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Autonomy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Beauty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Bravery 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Citizenship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Compassion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06" marR="715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Connection 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Courage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Creativity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Curiosity Deliberate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Determination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Diversity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Emotional intelligence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Enthusiasm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Fairness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Forgiveness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Gratitude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Happiness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06" marR="715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Honesty 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Hope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Learning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Living in the moment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Humanity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Humility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Humor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Integrity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Joyfulness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Justice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Kindness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Knowledge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06" marR="715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Leadership 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Logic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Love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Open-mindedness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Optimism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Patience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Persistence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Perspective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Playfulness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Productivity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Respect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Self-control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06" marR="715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Serenity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Service 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Sincerity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Social intelligence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Spirituality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Spontaneity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Stability 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Support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Teamwork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Trust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Vision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Wisdom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06" marR="71506" marT="0" marB="0"/>
                </a:tc>
                <a:extLst>
                  <a:ext uri="{0D108BD9-81ED-4DB2-BD59-A6C34878D82A}">
                    <a16:rowId xmlns:a16="http://schemas.microsoft.com/office/drawing/2014/main" val="2419531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357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5A80A0-5AFE-4EB5-8AE6-51443973D2DC}"/>
              </a:ext>
            </a:extLst>
          </p:cNvPr>
          <p:cNvSpPr/>
          <p:nvPr/>
        </p:nvSpPr>
        <p:spPr>
          <a:xfrm>
            <a:off x="1542143" y="1393148"/>
            <a:ext cx="97891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/>
              <a:t>What are the shared values of your team</a:t>
            </a:r>
            <a:r>
              <a:rPr lang="en-US" sz="3600" dirty="0" smtClean="0"/>
              <a:t>?</a:t>
            </a:r>
          </a:p>
          <a:p>
            <a:pPr>
              <a:spcAft>
                <a:spcPts val="1200"/>
              </a:spcAft>
            </a:pPr>
            <a:r>
              <a:rPr lang="en-US" sz="3200" dirty="0" smtClean="0">
                <a:latin typeface="+mj-lt"/>
              </a:rPr>
              <a:t>Grab a sheet of paper and jot down values in these four categories:</a:t>
            </a:r>
          </a:p>
          <a:p>
            <a:pPr marL="800100" lvl="1" indent="-342900">
              <a:spcAft>
                <a:spcPts val="1200"/>
              </a:spcAft>
              <a:buAutoNum type="arabicParenR"/>
            </a:pPr>
            <a:r>
              <a:rPr lang="en-US" sz="2800" dirty="0">
                <a:latin typeface="+mj-lt"/>
              </a:rPr>
              <a:t>T</a:t>
            </a:r>
            <a:r>
              <a:rPr lang="en-US" sz="2800" dirty="0" smtClean="0">
                <a:latin typeface="+mj-lt"/>
              </a:rPr>
              <a:t>he </a:t>
            </a:r>
            <a:r>
              <a:rPr lang="en-US" sz="2800" dirty="0">
                <a:latin typeface="+mj-lt"/>
              </a:rPr>
              <a:t>work you </a:t>
            </a:r>
            <a:r>
              <a:rPr lang="en-US" sz="2800" dirty="0" smtClean="0">
                <a:latin typeface="+mj-lt"/>
              </a:rPr>
              <a:t>produce</a:t>
            </a:r>
          </a:p>
          <a:p>
            <a:pPr marL="800100" lvl="1" indent="-342900">
              <a:spcAft>
                <a:spcPts val="1200"/>
              </a:spcAft>
              <a:buAutoNum type="arabicParenR"/>
            </a:pPr>
            <a:r>
              <a:rPr lang="en-US" sz="2800" dirty="0">
                <a:latin typeface="+mj-lt"/>
              </a:rPr>
              <a:t>T</a:t>
            </a:r>
            <a:r>
              <a:rPr lang="en-US" sz="2800" dirty="0" smtClean="0">
                <a:latin typeface="+mj-lt"/>
              </a:rPr>
              <a:t>he </a:t>
            </a:r>
            <a:r>
              <a:rPr lang="en-US" sz="2800" dirty="0">
                <a:latin typeface="+mj-lt"/>
              </a:rPr>
              <a:t>team dynamic that is formed throughout the </a:t>
            </a:r>
            <a:r>
              <a:rPr lang="en-US" sz="2800" dirty="0" smtClean="0">
                <a:latin typeface="+mj-lt"/>
              </a:rPr>
              <a:t>semester</a:t>
            </a:r>
          </a:p>
          <a:p>
            <a:pPr marL="800100" lvl="1" indent="-342900">
              <a:spcAft>
                <a:spcPts val="1200"/>
              </a:spcAft>
              <a:buAutoNum type="arabicParenR"/>
            </a:pPr>
            <a:r>
              <a:rPr lang="en-US" sz="2800" dirty="0" smtClean="0">
                <a:latin typeface="+mj-lt"/>
              </a:rPr>
              <a:t>Personal growth</a:t>
            </a:r>
          </a:p>
          <a:p>
            <a:pPr marL="800100" lvl="1" indent="-342900">
              <a:spcAft>
                <a:spcPts val="1200"/>
              </a:spcAft>
              <a:buAutoNum type="arabicParenR"/>
            </a:pPr>
            <a:r>
              <a:rPr lang="en-US" sz="2800" dirty="0" smtClean="0">
                <a:latin typeface="+mj-lt"/>
              </a:rPr>
              <a:t>Fun </a:t>
            </a:r>
            <a:r>
              <a:rPr lang="en-US" sz="2800" dirty="0">
                <a:latin typeface="+mj-lt"/>
              </a:rPr>
              <a:t>and enjoyment in the process of </a:t>
            </a:r>
            <a:r>
              <a:rPr lang="en-US" sz="2800" dirty="0" smtClean="0">
                <a:latin typeface="+mj-lt"/>
              </a:rPr>
              <a:t>learning 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0170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946240"/>
              </p:ext>
            </p:extLst>
          </p:nvPr>
        </p:nvGraphicFramePr>
        <p:xfrm>
          <a:off x="251824" y="654560"/>
          <a:ext cx="11596912" cy="60350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98660">
                  <a:extLst>
                    <a:ext uri="{9D8B030D-6E8A-4147-A177-3AD203B41FA5}">
                      <a16:colId xmlns:a16="http://schemas.microsoft.com/office/drawing/2014/main" val="2498366370"/>
                    </a:ext>
                  </a:extLst>
                </a:gridCol>
                <a:gridCol w="2898660">
                  <a:extLst>
                    <a:ext uri="{9D8B030D-6E8A-4147-A177-3AD203B41FA5}">
                      <a16:colId xmlns:a16="http://schemas.microsoft.com/office/drawing/2014/main" val="2093201884"/>
                    </a:ext>
                  </a:extLst>
                </a:gridCol>
                <a:gridCol w="2899796">
                  <a:extLst>
                    <a:ext uri="{9D8B030D-6E8A-4147-A177-3AD203B41FA5}">
                      <a16:colId xmlns:a16="http://schemas.microsoft.com/office/drawing/2014/main" val="254431581"/>
                    </a:ext>
                  </a:extLst>
                </a:gridCol>
                <a:gridCol w="2899796">
                  <a:extLst>
                    <a:ext uri="{9D8B030D-6E8A-4147-A177-3AD203B41FA5}">
                      <a16:colId xmlns:a16="http://schemas.microsoft.com/office/drawing/2014/main" val="1428282231"/>
                    </a:ext>
                  </a:extLst>
                </a:gridCol>
              </a:tblGrid>
              <a:tr h="66718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The Work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(completion of required assignments)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The Team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(relationships and team dynamic)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Personal Growth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(individual desired outcomes and goals)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Fun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(enjoying each other, the work, process of learning)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792027"/>
                  </a:ext>
                </a:extLst>
              </a:tr>
              <a:tr h="501857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Meet deadlines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Ensure equal distribution of work across team members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Be innovative and creative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Take risks, do things we have not done before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Produce high quality work – appoint someone to check work before it is turned in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Honor the Team Charter, stay on track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Be prepared for status reports and instructor meetups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Come to class and be accountable when absence is necessary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Help each other – pick up the slack when another team member is struggling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Listen and learn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Be open-minded and supportive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Be respectful of each other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Listen to each other, allow for new ideas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Establish key roles and responsibilities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Celebrate each other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Follow-through on promise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Be honest, help each other through constructive criticism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Meet outside of class as needed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Practice before status reports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Check in on each other, be advocates for each other’s success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Take risks, try something new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Take the lead on a task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Learn a new core competency (e.g. web development, metrics tracking, video editing)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Use this class as the reason to update LinkedIn skills and areas of expertise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Use the experience in this class to get an internship or job next summer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Share 310 work and team experience with family and friends via social media, email, blog, etc.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Maintain balance in life, school, and work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Be kind to one-self, celebrate success, forgive set-backs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Create a team theme (e.g. name, or style for status report days)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Create a team chant or mantra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Select one song that serves as your inspiration, gets you pumped up, excited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Get together every other week outside of class for coffee, drinks, social time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Take photos or selfies often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Record the team experience through photos and video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Create a ritual for the end of each class or end of each week (e.g. high 5’s, team mantra, team hug)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Appoint and rotate “treat person” for weekly surprises (notes, candy, etc.)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00" marR="61900" marT="0" marB="0"/>
                </a:tc>
                <a:extLst>
                  <a:ext uri="{0D108BD9-81ED-4DB2-BD59-A6C34878D82A}">
                    <a16:rowId xmlns:a16="http://schemas.microsoft.com/office/drawing/2014/main" val="9849561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C5A80A0-5AFE-4EB5-8AE6-51443973D2DC}"/>
              </a:ext>
            </a:extLst>
          </p:cNvPr>
          <p:cNvSpPr/>
          <p:nvPr/>
        </p:nvSpPr>
        <p:spPr>
          <a:xfrm>
            <a:off x="135710" y="69785"/>
            <a:ext cx="45814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 smtClean="0"/>
              <a:t>Example Team Values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9061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726</Words>
  <Application>Microsoft Office PowerPoint</Application>
  <PresentationFormat>Widescreen</PresentationFormat>
  <Paragraphs>146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Cooney, Rebecca</dc:creator>
  <cp:lastModifiedBy>Cooney, Rebecca</cp:lastModifiedBy>
  <cp:revision>6</cp:revision>
  <dcterms:created xsi:type="dcterms:W3CDTF">2018-09-01T22:58:22Z</dcterms:created>
  <dcterms:modified xsi:type="dcterms:W3CDTF">2019-08-26T13:02:43Z</dcterms:modified>
</cp:coreProperties>
</file>